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16" r:id="rId1"/>
  </p:sldMasterIdLst>
  <p:notesMasterIdLst>
    <p:notesMasterId r:id="rId48"/>
  </p:notesMasterIdLst>
  <p:handoutMasterIdLst>
    <p:handoutMasterId r:id="rId49"/>
  </p:handoutMasterIdLst>
  <p:sldIdLst>
    <p:sldId id="256" r:id="rId2"/>
    <p:sldId id="268" r:id="rId3"/>
    <p:sldId id="270" r:id="rId4"/>
    <p:sldId id="271" r:id="rId5"/>
    <p:sldId id="272" r:id="rId6"/>
    <p:sldId id="273" r:id="rId7"/>
    <p:sldId id="274" r:id="rId8"/>
    <p:sldId id="276" r:id="rId9"/>
    <p:sldId id="277" r:id="rId10"/>
    <p:sldId id="278" r:id="rId11"/>
    <p:sldId id="275" r:id="rId12"/>
    <p:sldId id="281" r:id="rId13"/>
    <p:sldId id="285" r:id="rId14"/>
    <p:sldId id="283" r:id="rId15"/>
    <p:sldId id="286" r:id="rId16"/>
    <p:sldId id="287" r:id="rId17"/>
    <p:sldId id="297" r:id="rId18"/>
    <p:sldId id="298" r:id="rId19"/>
    <p:sldId id="299" r:id="rId20"/>
    <p:sldId id="300" r:id="rId21"/>
    <p:sldId id="301" r:id="rId22"/>
    <p:sldId id="280" r:id="rId23"/>
    <p:sldId id="310" r:id="rId24"/>
    <p:sldId id="306" r:id="rId25"/>
    <p:sldId id="307" r:id="rId26"/>
    <p:sldId id="305" r:id="rId27"/>
    <p:sldId id="309" r:id="rId28"/>
    <p:sldId id="308" r:id="rId29"/>
    <p:sldId id="279" r:id="rId30"/>
    <p:sldId id="311" r:id="rId31"/>
    <p:sldId id="312" r:id="rId32"/>
    <p:sldId id="313" r:id="rId33"/>
    <p:sldId id="316" r:id="rId34"/>
    <p:sldId id="314" r:id="rId35"/>
    <p:sldId id="317" r:id="rId36"/>
    <p:sldId id="327" r:id="rId37"/>
    <p:sldId id="319" r:id="rId38"/>
    <p:sldId id="328" r:id="rId39"/>
    <p:sldId id="329" r:id="rId40"/>
    <p:sldId id="331" r:id="rId41"/>
    <p:sldId id="332" r:id="rId42"/>
    <p:sldId id="337" r:id="rId43"/>
    <p:sldId id="330" r:id="rId44"/>
    <p:sldId id="333" r:id="rId45"/>
    <p:sldId id="336" r:id="rId46"/>
    <p:sldId id="326" r:id="rId47"/>
  </p:sldIdLst>
  <p:sldSz cx="12192000" cy="6858000"/>
  <p:notesSz cx="6858000" cy="9144000"/>
  <p:defaultTextStyle>
    <a:defPPr>
      <a:defRPr lang="zh-TW"/>
    </a:defPPr>
    <a:lvl1pPr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5pPr>
    <a:lvl6pPr marL="2286000" algn="l" defTabSz="914400" rtl="0" eaLnBrk="1" latinLnBrk="0" hangingPunct="1">
      <a:defRPr kumimoji="1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6pPr>
    <a:lvl7pPr marL="2743200" algn="l" defTabSz="914400" rtl="0" eaLnBrk="1" latinLnBrk="0" hangingPunct="1">
      <a:defRPr kumimoji="1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7pPr>
    <a:lvl8pPr marL="3200400" algn="l" defTabSz="914400" rtl="0" eaLnBrk="1" latinLnBrk="0" hangingPunct="1">
      <a:defRPr kumimoji="1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8pPr>
    <a:lvl9pPr marL="3657600" algn="l" defTabSz="914400" rtl="0" eaLnBrk="1" latinLnBrk="0" hangingPunct="1">
      <a:defRPr kumimoji="1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DC8E1"/>
    <a:srgbClr val="E06B5A"/>
    <a:srgbClr val="179A68"/>
    <a:srgbClr val="FF2D96"/>
    <a:srgbClr val="FF65B2"/>
    <a:srgbClr val="FF00FF"/>
    <a:srgbClr val="FFE5F1"/>
    <a:srgbClr val="FFAFD9"/>
    <a:srgbClr val="FFC9E4"/>
    <a:srgbClr val="73E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等深淺樣式 2 - 輔色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703" autoAdjust="0"/>
    <p:restoredTop sz="83949" autoAdjust="0"/>
  </p:normalViewPr>
  <p:slideViewPr>
    <p:cSldViewPr>
      <p:cViewPr varScale="1">
        <p:scale>
          <a:sx n="53" d="100"/>
          <a:sy n="53" d="100"/>
        </p:scale>
        <p:origin x="1072" y="44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983AD1FB-68A2-4481-A9D1-43B6B4D43C1C}" type="datetimeFigureOut">
              <a:rPr lang="zh-TW" altLang="en-US"/>
              <a:pPr>
                <a:defRPr/>
              </a:pPr>
              <a:t>2017/8/11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kumimoji="0"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F0BF16E6-D41F-4334-9D0D-5624105BABFC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28A99A7E-3954-409F-BF28-EAA829A3A0B5}" type="datetimeFigureOut">
              <a:rPr lang="zh-TW" altLang="en-US"/>
              <a:pPr>
                <a:defRPr/>
              </a:pPr>
              <a:t>2017/8/11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TW" altLang="en-US" noProof="0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noProof="0"/>
              <a:t>按一下以編輯母片文字樣式</a:t>
            </a:r>
          </a:p>
          <a:p>
            <a:pPr lvl="1"/>
            <a:r>
              <a:rPr lang="zh-TW" altLang="en-US" noProof="0"/>
              <a:t>第二層</a:t>
            </a:r>
          </a:p>
          <a:p>
            <a:pPr lvl="2"/>
            <a:r>
              <a:rPr lang="zh-TW" altLang="en-US" noProof="0"/>
              <a:t>第三層</a:t>
            </a:r>
          </a:p>
          <a:p>
            <a:pPr lvl="3"/>
            <a:r>
              <a:rPr lang="zh-TW" altLang="en-US" noProof="0"/>
              <a:t>第四層</a:t>
            </a:r>
          </a:p>
          <a:p>
            <a:pPr lvl="4"/>
            <a:r>
              <a:rPr lang="zh-TW" altLang="en-US" noProof="0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kumimoji="0"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8CB9FB0D-62FC-433C-952E-F52C03C7531A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發卡機構：發行信用卡予持卡人之機構，提供持卡人先消費後付款之功能，並接受收單機構請款時，先行墊付持卡人交易帳款之機構</a:t>
            </a:r>
          </a:p>
          <a:p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收單機構：指經信用卡組織授權辦理特約商店簽約事宜，並於特約商店請款時，先行墊付持卡人交易帳款予特約商店之機構</a:t>
            </a:r>
          </a:p>
          <a:p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信用卡國際組織：以其完善的全球授權及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台外幣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清算網路系統，提供持卡人、發卡機構、收單機構等進行購物交易處理，並提供多方面業務諮詢及相關活動配合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CB9FB0D-62FC-433C-952E-F52C03C7531A}" type="slidenum">
              <a:rPr lang="zh-TW" altLang="en-US" smtClean="0"/>
              <a:pPr>
                <a:defRPr/>
              </a:pPr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646564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CB9FB0D-62FC-433C-952E-F52C03C7531A}" type="slidenum">
              <a:rPr lang="zh-TW" altLang="en-US" smtClean="0"/>
              <a:pPr>
                <a:defRPr/>
              </a:pPr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255138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CB9FB0D-62FC-433C-952E-F52C03C7531A}" type="slidenum">
              <a:rPr lang="zh-TW" altLang="en-US" smtClean="0"/>
              <a:pPr>
                <a:defRPr/>
              </a:pPr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421371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25000"/>
              </a:lnSpc>
            </a:pP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負責店家開拓與管理、授權請求、墊付款項等，其主要收益來自店家交易手續費、服務費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CB9FB0D-62FC-433C-952E-F52C03C7531A}" type="slidenum">
              <a:rPr lang="zh-TW" altLang="en-US" smtClean="0"/>
              <a:pPr>
                <a:defRPr/>
              </a:pPr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230302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CB9FB0D-62FC-433C-952E-F52C03C7531A}" type="slidenum">
              <a:rPr lang="zh-TW" altLang="en-US" smtClean="0"/>
              <a:pPr>
                <a:defRPr/>
              </a:pPr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079216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CB9FB0D-62FC-433C-952E-F52C03C7531A}" type="slidenum">
              <a:rPr lang="zh-TW" altLang="en-US" smtClean="0"/>
              <a:pPr>
                <a:defRPr/>
              </a:pPr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608930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收單機構結算的過程就是從店家得到交易單據和交易數據，扣除按費率計算出的費用後付款給店家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dirty="0"/>
              <a:t>店家不需要管要付多少錢，他只要知道他跟收單機構簽的費率是多少就好 </a:t>
            </a:r>
            <a:r>
              <a:rPr lang="en-US" altLang="zh-TW" dirty="0"/>
              <a:t>(</a:t>
            </a:r>
            <a:r>
              <a:rPr lang="zh-TW" altLang="en-US" dirty="0"/>
              <a:t>目前平均來說是介於</a:t>
            </a:r>
            <a:r>
              <a:rPr lang="en-US" altLang="zh-TW" dirty="0"/>
              <a:t>2% ~ 3%</a:t>
            </a:r>
            <a:r>
              <a:rPr lang="zh-TW" altLang="en-US" dirty="0"/>
              <a:t>之間</a:t>
            </a:r>
            <a:r>
              <a:rPr lang="en-US" altLang="zh-TW" dirty="0"/>
              <a:t>) </a:t>
            </a:r>
            <a:r>
              <a:rPr lang="zh-TW" altLang="en-US" dirty="0"/>
              <a:t>跟店家收的手續費</a:t>
            </a:r>
          </a:p>
          <a:p>
            <a:r>
              <a:rPr lang="zh-TW" altLang="en-US" dirty="0"/>
              <a:t>分攤單位有收單銀行、清算中心、發卡銀行</a:t>
            </a:r>
          </a:p>
          <a:p>
            <a:r>
              <a:rPr lang="zh-TW" altLang="en-US" dirty="0"/>
              <a:t>這之中拆帳的標準又牽涉到是否為自行卡或是跨行、國內交易或是國際交易</a:t>
            </a:r>
          </a:p>
          <a:p>
            <a:r>
              <a:rPr lang="zh-TW" altLang="en-US" dirty="0"/>
              <a:t>收單機構簽約的店家收到自行卡不用透過清算，所以手續費全部自己賺，如果店家收到跨行卡一樣要送到交易中心清算，還是會被收一筆手續費，所以應該以持卡人所持的卡片與商店的收單機構來判斷</a:t>
            </a:r>
          </a:p>
          <a:p>
            <a:r>
              <a:rPr lang="zh-TW" altLang="en-US" dirty="0"/>
              <a:t>舉個例子，如果去屈臣氏 </a:t>
            </a:r>
            <a:r>
              <a:rPr lang="en-US" altLang="zh-TW" dirty="0"/>
              <a:t>(</a:t>
            </a:r>
            <a:r>
              <a:rPr lang="zh-TW" altLang="en-US" dirty="0"/>
              <a:t>中國信託特約商店</a:t>
            </a:r>
            <a:r>
              <a:rPr lang="en-US" altLang="zh-TW" dirty="0"/>
              <a:t>) </a:t>
            </a:r>
            <a:r>
              <a:rPr lang="zh-TW" altLang="en-US" dirty="0"/>
              <a:t>拿中國信託信用卡 </a:t>
            </a:r>
            <a:r>
              <a:rPr lang="en-US" altLang="zh-TW" dirty="0"/>
              <a:t>(</a:t>
            </a:r>
            <a:r>
              <a:rPr lang="zh-TW" altLang="en-US" dirty="0"/>
              <a:t>自行卡</a:t>
            </a:r>
            <a:r>
              <a:rPr lang="en-US" altLang="zh-TW" dirty="0"/>
              <a:t>) </a:t>
            </a:r>
            <a:r>
              <a:rPr lang="zh-TW" altLang="en-US" dirty="0"/>
              <a:t>消費，就不用透過清算，手續費全部自己賺</a:t>
            </a:r>
          </a:p>
          <a:p>
            <a:r>
              <a:rPr lang="zh-TW" altLang="en-US" dirty="0"/>
              <a:t>         如果在屈臣氏用國泰世華卡刷，因為跨行交易要透過清算，所以收單機構 </a:t>
            </a:r>
            <a:r>
              <a:rPr lang="en-US" altLang="zh-TW" dirty="0"/>
              <a:t>(</a:t>
            </a:r>
            <a:r>
              <a:rPr lang="zh-TW" altLang="en-US" dirty="0"/>
              <a:t>中國信託</a:t>
            </a:r>
            <a:r>
              <a:rPr lang="en-US" altLang="zh-TW" dirty="0"/>
              <a:t>)</a:t>
            </a:r>
            <a:r>
              <a:rPr lang="zh-TW" altLang="en-US" dirty="0"/>
              <a:t>、清算中心</a:t>
            </a:r>
            <a:r>
              <a:rPr lang="en-US" altLang="zh-TW" dirty="0"/>
              <a:t>(</a:t>
            </a:r>
            <a:r>
              <a:rPr lang="zh-TW" altLang="en-US" dirty="0"/>
              <a:t>聯合信用卡中心</a:t>
            </a:r>
            <a:r>
              <a:rPr lang="en-US" altLang="zh-TW" dirty="0"/>
              <a:t>)</a:t>
            </a:r>
            <a:r>
              <a:rPr lang="zh-TW" altLang="en-US" dirty="0"/>
              <a:t>、發卡行</a:t>
            </a:r>
            <a:r>
              <a:rPr lang="en-US" altLang="zh-TW" dirty="0"/>
              <a:t>(</a:t>
            </a:r>
            <a:r>
              <a:rPr lang="zh-TW" altLang="en-US" dirty="0"/>
              <a:t>國泰世華</a:t>
            </a:r>
            <a:r>
              <a:rPr lang="en-US" altLang="zh-TW" dirty="0"/>
              <a:t>)</a:t>
            </a:r>
            <a:r>
              <a:rPr lang="zh-TW" altLang="en-US" dirty="0"/>
              <a:t>，都會分到一點點手續費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CB9FB0D-62FC-433C-952E-F52C03C7531A}" type="slidenum">
              <a:rPr lang="zh-TW" altLang="en-US" smtClean="0"/>
              <a:pPr>
                <a:defRPr/>
              </a:pPr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71868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25000"/>
              </a:lnSpc>
            </a:pPr>
            <a:endParaRPr lang="zh-TW" altLang="en-US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CB9FB0D-62FC-433C-952E-F52C03C7531A}" type="slidenum">
              <a:rPr lang="zh-TW" altLang="en-US" smtClean="0"/>
              <a:pPr>
                <a:defRPr/>
              </a:pPr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143345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CB9FB0D-62FC-433C-952E-F52C03C7531A}" type="slidenum">
              <a:rPr lang="zh-TW" altLang="en-US" smtClean="0"/>
              <a:pPr>
                <a:defRPr/>
              </a:pPr>
              <a:t>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957383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正常 </a:t>
            </a:r>
            <a:r>
              <a:rPr lang="en-US" altLang="zh-TW" dirty="0"/>
              <a:t>:</a:t>
            </a:r>
            <a:r>
              <a:rPr lang="zh-TW" altLang="en-US" dirty="0"/>
              <a:t> 正常使用和掛失</a:t>
            </a:r>
            <a:endParaRPr lang="en-US" altLang="zh-TW" dirty="0"/>
          </a:p>
          <a:p>
            <a:r>
              <a:rPr lang="zh-TW" altLang="en-US" dirty="0"/>
              <a:t>停卡：正常停用 </a:t>
            </a:r>
            <a:r>
              <a:rPr lang="en-US" altLang="zh-TW" dirty="0"/>
              <a:t>(</a:t>
            </a:r>
            <a:r>
              <a:rPr lang="zh-TW" altLang="en-US" dirty="0"/>
              <a:t>到期</a:t>
            </a:r>
            <a:r>
              <a:rPr lang="en-US" altLang="zh-TW" dirty="0"/>
              <a:t>)</a:t>
            </a:r>
            <a:r>
              <a:rPr lang="zh-TW" altLang="en-US" dirty="0"/>
              <a:t> 和強制停用 </a:t>
            </a:r>
            <a:r>
              <a:rPr lang="en-US" altLang="zh-TW" dirty="0"/>
              <a:t>(</a:t>
            </a:r>
            <a:r>
              <a:rPr lang="zh-TW" altLang="en-US" dirty="0"/>
              <a:t>銀行判斷客戶繳款不正常或他行通報，由銀行下強制停用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CB9FB0D-62FC-433C-952E-F52C03C7531A}" type="slidenum">
              <a:rPr lang="zh-TW" altLang="en-US" smtClean="0"/>
              <a:pPr>
                <a:defRPr/>
              </a:pPr>
              <a:t>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089842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CB9FB0D-62FC-433C-952E-F52C03C7531A}" type="slidenum">
              <a:rPr lang="zh-TW" altLang="en-US" smtClean="0"/>
              <a:pPr>
                <a:defRPr/>
              </a:pPr>
              <a:t>34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89432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銀行、信用卡發卡機構會加入國際信用卡組織成為會員</a:t>
            </a:r>
            <a:endParaRPr lang="en-US" altLang="zh-TW" dirty="0"/>
          </a:p>
          <a:p>
            <a:r>
              <a:rPr lang="en-US" altLang="zh-TW" dirty="0"/>
              <a:t>VISA</a:t>
            </a:r>
            <a:r>
              <a:rPr lang="zh-TW" altLang="en-US" dirty="0"/>
              <a:t> 和 </a:t>
            </a:r>
            <a:r>
              <a:rPr lang="en-US" altLang="zh-TW" dirty="0"/>
              <a:t>MasterCard </a:t>
            </a:r>
            <a:r>
              <a:rPr lang="zh-TW" altLang="en-US" dirty="0"/>
              <a:t>都有二萬多個會員，是全球最大的二家國際信用卡組織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CB9FB0D-62FC-433C-952E-F52C03C7531A}" type="slidenum">
              <a:rPr lang="zh-TW" altLang="en-US" smtClean="0"/>
              <a:pPr>
                <a:defRPr/>
              </a:pPr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2154490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CB9FB0D-62FC-433C-952E-F52C03C7531A}" type="slidenum">
              <a:rPr lang="zh-TW" altLang="en-US" smtClean="0"/>
              <a:pPr>
                <a:defRPr/>
              </a:pPr>
              <a:t>35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709147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CB9FB0D-62FC-433C-952E-F52C03C7531A}" type="slidenum">
              <a:rPr lang="zh-TW" altLang="en-US" smtClean="0"/>
              <a:pPr>
                <a:defRPr/>
              </a:pPr>
              <a:t>36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9875423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學生需有收入來源，且年齡需在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20 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歲以上可申請，但依主管機關規定將通知持卡人的父母</a:t>
            </a:r>
            <a:endParaRPr lang="en-US" altLang="zh-TW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學生持卡以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3 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家發卡行為限，且每家發卡機構所核給之歸戶額度不得逾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2 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萬元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CB9FB0D-62FC-433C-952E-F52C03C7531A}" type="slidenum">
              <a:rPr lang="zh-TW" altLang="en-US" smtClean="0"/>
              <a:pPr>
                <a:defRPr/>
              </a:pPr>
              <a:t>37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9884341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CB9FB0D-62FC-433C-952E-F52C03C7531A}" type="slidenum">
              <a:rPr lang="zh-TW" altLang="en-US" smtClean="0"/>
              <a:pPr>
                <a:defRPr/>
              </a:pPr>
              <a:t>38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6038006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>
                <a:solidFill>
                  <a:srgbClr val="454545"/>
                </a:solidFill>
                <a:latin typeface=".PingFangTC-Regular"/>
              </a:rPr>
              <a:t>專人服務</a:t>
            </a:r>
            <a:r>
              <a:rPr lang="zh-TW" altLang="en-US" dirty="0">
                <a:solidFill>
                  <a:srgbClr val="454545"/>
                </a:solidFill>
                <a:latin typeface=".SFUIText"/>
              </a:rPr>
              <a:t> </a:t>
            </a:r>
            <a:r>
              <a:rPr lang="en-US" altLang="zh-TW" dirty="0">
                <a:solidFill>
                  <a:srgbClr val="454545"/>
                </a:solidFill>
                <a:latin typeface=".PingFangTC-Regular"/>
              </a:rPr>
              <a:t>(</a:t>
            </a:r>
            <a:r>
              <a:rPr lang="zh-TW" altLang="en-US" dirty="0">
                <a:solidFill>
                  <a:srgbClr val="454545"/>
                </a:solidFill>
                <a:latin typeface=".PingFangTC-Regular"/>
              </a:rPr>
              <a:t>專人與你聯絡、主動聯絡客服、真人文字客服</a:t>
            </a:r>
            <a:r>
              <a:rPr lang="en-US" altLang="zh-TW" dirty="0">
                <a:solidFill>
                  <a:srgbClr val="454545"/>
                </a:solidFill>
                <a:latin typeface=".PingFangTC-Regular"/>
              </a:rPr>
              <a:t>)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CB9FB0D-62FC-433C-952E-F52C03C7531A}" type="slidenum">
              <a:rPr lang="zh-TW" altLang="en-US" smtClean="0"/>
              <a:pPr>
                <a:defRPr/>
              </a:pPr>
              <a:t>39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8963042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財力證明如：薪資收入證明、地價稅或房屋稅稅單影本、定期存單、扣繳憑單等資料影本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同一正卡人帳戶下所持有之本行信用卡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含正附卡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皆共用同一額度，如希望信用卡有不同的限額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例如：附卡限定較低的額度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，可以另外辦理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銀行不定期審閱信用卡持卡人於各金融機構之授信額度、負債比例、循環餘額、繳款狀況、其他信用狀況及本行信用卡使用情形，酌予調降信用卡持卡人之信用額度或暫時停止持卡人使用信用卡</a:t>
            </a:r>
          </a:p>
          <a:p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可用餘額：是指您帳戶內的信用卡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含正附卡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可以用來刷卡消費的金額，即信用額度扣除尚未繳款的部份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含前期帳單尚未至繳款期限之款項加上本期已消費之款項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舉例來說：信用額度有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30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萬，前期帳單有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10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萬尚未繳款，而本期已消費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15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萬，則剩餘之可用餘額為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5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萬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CB9FB0D-62FC-433C-952E-F52C03C7531A}" type="slidenum">
              <a:rPr lang="zh-TW" altLang="en-US" smtClean="0"/>
              <a:pPr>
                <a:defRPr/>
              </a:pPr>
              <a:t>40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3141834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永久調額：視持卡期間之消費往來情形及繳款狀況適度調整您的信用額度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TW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臨時調額：如遇有因出國旅遊、結婚、宴客、新居裝璜等因素，臨時需要高額的消費，另外提供財力證明，於消費日三天前電洽客戶服務中心申請臨時調整額度，本行將視您的消費狀況與過去繳款情形予以調整，惟臨時調高之額度最長僅可維持 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60 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天，期限屆滿，將恢復原本的額度。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CB9FB0D-62FC-433C-952E-F52C03C7531A}" type="slidenum">
              <a:rPr lang="zh-TW" altLang="en-US" smtClean="0"/>
              <a:pPr>
                <a:defRPr/>
              </a:pPr>
              <a:t>41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5778551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CB9FB0D-62FC-433C-952E-F52C03C7531A}" type="slidenum">
              <a:rPr lang="zh-TW" altLang="en-US" smtClean="0"/>
              <a:pPr>
                <a:defRPr/>
              </a:pPr>
              <a:t>42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0482078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CB9FB0D-62FC-433C-952E-F52C03C7531A}" type="slidenum">
              <a:rPr lang="zh-TW" altLang="en-US" smtClean="0"/>
              <a:pPr>
                <a:defRPr/>
              </a:pPr>
              <a:t>43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6368850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存款機繳款：在國泰世華存款機插入本行信用卡或金融卡，選擇本行信用卡繳款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zh-TW" altLang="en-US" dirty="0"/>
              <a:t>便利商店代收：</a:t>
            </a:r>
            <a:r>
              <a:rPr lang="en-US" altLang="zh-TW" dirty="0"/>
              <a:t>2 </a:t>
            </a:r>
            <a:r>
              <a:rPr lang="zh-TW" altLang="en-US" dirty="0"/>
              <a:t>萬元上限</a:t>
            </a:r>
            <a:endParaRPr lang="en-US" altLang="zh-TW" dirty="0"/>
          </a:p>
          <a:p>
            <a:pPr fontAlgn="base"/>
            <a:endParaRPr lang="en-US" altLang="zh-TW" dirty="0"/>
          </a:p>
          <a:p>
            <a:pPr fontAlgn="base"/>
            <a:r>
              <a:rPr lang="zh-TW" altLang="en-US" dirty="0"/>
              <a:t>最低繳款金額</a:t>
            </a:r>
            <a:endParaRPr lang="en-US" altLang="zh-TW" dirty="0"/>
          </a:p>
          <a:p>
            <a:pPr fontAlgn="base"/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CB9FB0D-62FC-433C-952E-F52C03C7531A}" type="slidenum">
              <a:rPr lang="zh-TW" altLang="en-US" smtClean="0"/>
              <a:pPr>
                <a:defRPr/>
              </a:pPr>
              <a:t>44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334023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加銀聯卡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CB9FB0D-62FC-433C-952E-F52C03C7531A}" type="slidenum">
              <a:rPr lang="zh-TW" altLang="en-US" smtClean="0"/>
              <a:pPr>
                <a:defRPr/>
              </a:pPr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5045869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CB9FB0D-62FC-433C-952E-F52C03C7531A}" type="slidenum">
              <a:rPr lang="zh-TW" altLang="en-US" smtClean="0"/>
              <a:pPr>
                <a:defRPr/>
              </a:pPr>
              <a:t>45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781103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CB9FB0D-62FC-433C-952E-F52C03C7531A}" type="slidenum">
              <a:rPr lang="zh-TW" altLang="en-US" smtClean="0"/>
              <a:pPr>
                <a:defRPr/>
              </a:pPr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653550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CB9FB0D-62FC-433C-952E-F52C03C7531A}" type="slidenum">
              <a:rPr lang="zh-TW" altLang="en-US" smtClean="0"/>
              <a:pPr>
                <a:defRPr/>
              </a:pPr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8646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CB9FB0D-62FC-433C-952E-F52C03C7531A}" type="slidenum">
              <a:rPr lang="zh-TW" altLang="en-US" smtClean="0"/>
              <a:pPr>
                <a:defRPr/>
              </a:pPr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69285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CB9FB0D-62FC-433C-952E-F52C03C7531A}" type="slidenum">
              <a:rPr lang="zh-TW" altLang="en-US" smtClean="0"/>
              <a:pPr>
                <a:defRPr/>
              </a:pPr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00941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CB9FB0D-62FC-433C-952E-F52C03C7531A}" type="slidenum">
              <a:rPr lang="zh-TW" altLang="en-US" smtClean="0"/>
              <a:pPr>
                <a:defRPr/>
              </a:pPr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873986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CB9FB0D-62FC-433C-952E-F52C03C7531A}" type="slidenum">
              <a:rPr lang="zh-TW" altLang="en-US" smtClean="0"/>
              <a:pPr>
                <a:defRPr/>
              </a:pPr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296566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914400" y="2535039"/>
            <a:ext cx="10363200" cy="1470025"/>
          </a:xfrm>
        </p:spPr>
        <p:txBody>
          <a:bodyPr/>
          <a:lstStyle>
            <a:lvl1pPr>
              <a:defRPr sz="5000" b="1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  <a:ea typeface="微軟正黑體" pitchFamily="34" charset="-12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828800" y="5877272"/>
            <a:ext cx="8534400" cy="478904"/>
          </a:xfrm>
        </p:spPr>
        <p:txBody>
          <a:bodyPr>
            <a:normAutofit/>
          </a:bodyPr>
          <a:lstStyle>
            <a:lvl1pPr marL="0" indent="0" algn="ctr">
              <a:buNone/>
              <a:defRPr sz="2000" b="1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  <a:ea typeface="微軟正黑體" pitchFamily="34" charset="-12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dirty="0"/>
              <a:t>按一下以編輯母片副標題樣式</a:t>
            </a:r>
          </a:p>
        </p:txBody>
      </p:sp>
      <p:sp>
        <p:nvSpPr>
          <p:cNvPr id="8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33522DA-C3F6-4614-B499-DC4EEE0EB81C}" type="datetime1">
              <a:rPr lang="zh-TW" altLang="en-US"/>
              <a:pPr>
                <a:defRPr/>
              </a:pPr>
              <a:t>2017/8/11</a:t>
            </a:fld>
            <a:endParaRPr lang="zh-TW" altLang="en-US"/>
          </a:p>
        </p:txBody>
      </p:sp>
      <p:sp>
        <p:nvSpPr>
          <p:cNvPr id="9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10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0D21FB6-D814-4E8B-990F-0CE9AC6D66D9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992599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6F50B97-A0F6-4E3D-B55D-1F58783F02BD}" type="datetime1">
              <a:rPr lang="zh-TW" altLang="en-US"/>
              <a:pPr>
                <a:defRPr/>
              </a:pPr>
              <a:t>2017/8/11</a:t>
            </a:fld>
            <a:endParaRPr lang="zh-TW" altLang="en-US"/>
          </a:p>
        </p:txBody>
      </p:sp>
      <p:sp>
        <p:nvSpPr>
          <p:cNvPr id="6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436D0B5-DA9C-4F91-99EC-7EB87B415C80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260763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39A456A-D5CC-4E98-B9CE-42E9D5A66837}" type="datetime1">
              <a:rPr lang="zh-TW" altLang="en-US"/>
              <a:pPr>
                <a:defRPr/>
              </a:pPr>
              <a:t>2017/8/11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69542E0-30CF-42F5-A1AE-89775982DEA6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774761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AD079E2-147F-4F9A-B3B1-E8AEB3F7614A}" type="datetime1">
              <a:rPr lang="zh-TW" altLang="en-US"/>
              <a:pPr>
                <a:defRPr/>
              </a:pPr>
              <a:t>2017/8/11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5F8527B-6548-4D16-9A2C-0D2796FE6A5A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163053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7680" y="252335"/>
            <a:ext cx="11256640" cy="706090"/>
          </a:xfrm>
        </p:spPr>
        <p:txBody>
          <a:bodyPr>
            <a:noAutofit/>
          </a:bodyPr>
          <a:lstStyle>
            <a:lvl1pPr>
              <a:defRPr sz="4800" b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  <a:ea typeface="微軟正黑體" pitchFamily="34" charset="-12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67680" y="1268760"/>
            <a:ext cx="11460968" cy="5040560"/>
          </a:xfrm>
        </p:spPr>
        <p:txBody>
          <a:bodyPr/>
          <a:lstStyle>
            <a:lvl1pPr>
              <a:spcBef>
                <a:spcPts val="1200"/>
              </a:spcBef>
              <a:defRPr sz="320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  <a:ea typeface="微軟正黑體" pitchFamily="34" charset="-120"/>
              </a:defRPr>
            </a:lvl1pPr>
            <a:lvl2pPr>
              <a:spcBef>
                <a:spcPts val="1200"/>
              </a:spcBef>
              <a:buFont typeface="Arial" pitchFamily="34" charset="0"/>
              <a:buChar char="•"/>
              <a:defRPr sz="280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  <a:ea typeface="微軟正黑體" pitchFamily="34" charset="-120"/>
              </a:defRPr>
            </a:lvl2pPr>
            <a:lvl3pPr>
              <a:spcBef>
                <a:spcPts val="1200"/>
              </a:spcBef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  <a:ea typeface="微軟正黑體" pitchFamily="34" charset="-120"/>
              </a:defRPr>
            </a:lvl3pPr>
            <a:lvl4pPr>
              <a:defRPr>
                <a:latin typeface="Calibri" pitchFamily="34" charset="0"/>
                <a:ea typeface="微軟正黑體" pitchFamily="34" charset="-120"/>
              </a:defRPr>
            </a:lvl4pPr>
            <a:lvl5pPr>
              <a:defRPr>
                <a:latin typeface="Calibri" pitchFamily="34" charset="0"/>
                <a:ea typeface="微軟正黑體" pitchFamily="34" charset="-120"/>
              </a:defRPr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</p:txBody>
      </p:sp>
    </p:spTree>
    <p:extLst>
      <p:ext uri="{BB962C8B-B14F-4D97-AF65-F5344CB8AC3E}">
        <p14:creationId xmlns:p14="http://schemas.microsoft.com/office/powerpoint/2010/main" val="16812245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標題 1"/>
          <p:cNvSpPr>
            <a:spLocks noGrp="1"/>
          </p:cNvSpPr>
          <p:nvPr>
            <p:ph type="ctrTitle"/>
          </p:nvPr>
        </p:nvSpPr>
        <p:spPr>
          <a:xfrm>
            <a:off x="0" y="2564904"/>
            <a:ext cx="12192000" cy="1470025"/>
          </a:xfrm>
        </p:spPr>
        <p:txBody>
          <a:bodyPr/>
          <a:lstStyle>
            <a:lvl1pPr>
              <a:defRPr sz="6600" b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  <a:ea typeface="微軟正黑體" pitchFamily="34" charset="-12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</p:spTree>
    <p:extLst>
      <p:ext uri="{BB962C8B-B14F-4D97-AF65-F5344CB8AC3E}">
        <p14:creationId xmlns:p14="http://schemas.microsoft.com/office/powerpoint/2010/main" val="4358614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22807A5-F1CA-4B2A-8C16-AC8C93E023B3}" type="datetime1">
              <a:rPr lang="zh-TW" altLang="en-US"/>
              <a:pPr>
                <a:defRPr/>
              </a:pPr>
              <a:t>2017/8/11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039FF3E-5E32-4A54-827D-BFB60A91BF13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387795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D27BEFE-76E2-438F-8F4A-6A3B1DCD27F8}" type="datetime1">
              <a:rPr lang="zh-TW" altLang="en-US"/>
              <a:pPr>
                <a:defRPr/>
              </a:pPr>
              <a:t>2017/8/11</a:t>
            </a:fld>
            <a:endParaRPr lang="zh-TW" altLang="en-US"/>
          </a:p>
        </p:txBody>
      </p:sp>
      <p:sp>
        <p:nvSpPr>
          <p:cNvPr id="6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BB04AEC-3ED8-4CAB-995A-DCACCF359014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753121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626CD91-FB04-42CE-ACED-12191AE9728D}" type="datetime1">
              <a:rPr lang="zh-TW" altLang="en-US"/>
              <a:pPr>
                <a:defRPr/>
              </a:pPr>
              <a:t>2017/8/11</a:t>
            </a:fld>
            <a:endParaRPr lang="zh-TW" altLang="en-US"/>
          </a:p>
        </p:txBody>
      </p:sp>
      <p:sp>
        <p:nvSpPr>
          <p:cNvPr id="8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9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5AC070-4D6D-4CDD-9997-F6AA9F460B3E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415522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C724FA-19A7-48C4-BAD1-6D94E4CE6482}" type="datetime1">
              <a:rPr lang="zh-TW" altLang="en-US"/>
              <a:pPr>
                <a:defRPr/>
              </a:pPr>
              <a:t>2017/8/11</a:t>
            </a:fld>
            <a:endParaRPr lang="zh-TW" altLang="en-US"/>
          </a:p>
        </p:txBody>
      </p:sp>
      <p:sp>
        <p:nvSpPr>
          <p:cNvPr id="4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EC0A018-A15D-44C3-A5EA-34F1C684ABD1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6949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3784966-6143-4959-8ADA-8393998F4199}" type="datetime1">
              <a:rPr lang="zh-TW" altLang="en-US"/>
              <a:pPr>
                <a:defRPr/>
              </a:pPr>
              <a:t>2017/8/11</a:t>
            </a:fld>
            <a:endParaRPr lang="zh-TW" altLang="en-US"/>
          </a:p>
        </p:txBody>
      </p:sp>
      <p:sp>
        <p:nvSpPr>
          <p:cNvPr id="3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4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21297E7-07DF-469D-8ECD-CC1964CF10B8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749569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E3F3F42-BD24-4C7C-889A-4CD0B77BC1C4}" type="datetime1">
              <a:rPr lang="zh-TW" altLang="en-US"/>
              <a:pPr>
                <a:defRPr/>
              </a:pPr>
              <a:t>2017/8/11</a:t>
            </a:fld>
            <a:endParaRPr lang="zh-TW" altLang="en-US"/>
          </a:p>
        </p:txBody>
      </p:sp>
      <p:sp>
        <p:nvSpPr>
          <p:cNvPr id="6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DA2D5E7-BC93-4168-9FF6-4395BCA8500C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912927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標題版面配置區 1"/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</a:p>
        </p:txBody>
      </p:sp>
      <p:sp>
        <p:nvSpPr>
          <p:cNvPr id="1027" name="文字版面配置區 2"/>
          <p:cNvSpPr>
            <a:spLocks noGrp="1"/>
          </p:cNvSpPr>
          <p:nvPr>
            <p:ph type="body" idx="1"/>
          </p:nvPr>
        </p:nvSpPr>
        <p:spPr bwMode="auto">
          <a:xfrm>
            <a:off x="609600" y="1600200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710BDA20-9623-436F-9440-34F5A75EDC6E}" type="datetime1">
              <a:rPr lang="zh-TW" altLang="en-US"/>
              <a:pPr>
                <a:defRPr/>
              </a:pPr>
              <a:t>2017/8/11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kumimoji="0" sz="12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2E031A0B-4CD9-4889-A926-FEFCE1B5A8C9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42" r:id="rId1"/>
    <p:sldLayoutId id="2147484143" r:id="rId2"/>
    <p:sldLayoutId id="2147484144" r:id="rId3"/>
    <p:sldLayoutId id="2147484133" r:id="rId4"/>
    <p:sldLayoutId id="2147484134" r:id="rId5"/>
    <p:sldLayoutId id="2147484135" r:id="rId6"/>
    <p:sldLayoutId id="2147484136" r:id="rId7"/>
    <p:sldLayoutId id="2147484137" r:id="rId8"/>
    <p:sldLayoutId id="2147484138" r:id="rId9"/>
    <p:sldLayoutId id="2147484139" r:id="rId10"/>
    <p:sldLayoutId id="2147484140" r:id="rId11"/>
    <p:sldLayoutId id="2147484141" r:id="rId12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image" Target="../media/image16.jp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image" Target="../media/image16.jpg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11.pn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gi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jpeg"/><Relationship Id="rId7" Type="http://schemas.openxmlformats.org/officeDocument/2006/relationships/image" Target="../media/image10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8.jp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13.png"/><Relationship Id="rId3" Type="http://schemas.openxmlformats.org/officeDocument/2006/relationships/image" Target="../media/image5.jpg"/><Relationship Id="rId7" Type="http://schemas.openxmlformats.org/officeDocument/2006/relationships/image" Target="../media/image14.png"/><Relationship Id="rId12" Type="http://schemas.openxmlformats.org/officeDocument/2006/relationships/image" Target="../media/image1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jpg"/><Relationship Id="rId11" Type="http://schemas.openxmlformats.org/officeDocument/2006/relationships/image" Target="../media/image11.png"/><Relationship Id="rId5" Type="http://schemas.openxmlformats.org/officeDocument/2006/relationships/image" Target="../media/image7.png"/><Relationship Id="rId10" Type="http://schemas.openxmlformats.org/officeDocument/2006/relationships/image" Target="../media/image10.png"/><Relationship Id="rId4" Type="http://schemas.openxmlformats.org/officeDocument/2006/relationships/image" Target="../media/image6.jpeg"/><Relationship Id="rId9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828800" y="5876925"/>
            <a:ext cx="8534400" cy="479425"/>
          </a:xfrm>
        </p:spPr>
        <p:txBody>
          <a:bodyPr rtlCol="0"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zh-TW" dirty="0"/>
              <a:t>2017/08/11</a:t>
            </a:r>
            <a:endParaRPr lang="zh-TW" altLang="en-US" dirty="0"/>
          </a:p>
        </p:txBody>
      </p:sp>
      <p:sp>
        <p:nvSpPr>
          <p:cNvPr id="5" name="標題 1"/>
          <p:cNvSpPr txBox="1">
            <a:spLocks/>
          </p:cNvSpPr>
          <p:nvPr/>
        </p:nvSpPr>
        <p:spPr bwMode="auto">
          <a:xfrm>
            <a:off x="0" y="2583366"/>
            <a:ext cx="12192000" cy="147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6600" b="0" kern="120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  <a:ea typeface="微軟正黑體" pitchFamily="34" charset="-120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fontAlgn="auto" hangingPunct="1">
              <a:spcAft>
                <a:spcPts val="0"/>
              </a:spcAft>
              <a:defRPr/>
            </a:pPr>
            <a:r>
              <a:rPr kumimoji="0" lang="zh-TW" altLang="en-US" b="1" dirty="0"/>
              <a:t>信用卡業務介紹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A5C8F75A-B862-477B-A252-2AE7CFF14283}"/>
              </a:ext>
            </a:extLst>
          </p:cNvPr>
          <p:cNvSpPr/>
          <p:nvPr/>
        </p:nvSpPr>
        <p:spPr>
          <a:xfrm>
            <a:off x="0" y="0"/>
            <a:ext cx="4068000" cy="3438000"/>
          </a:xfrm>
          <a:prstGeom prst="rect">
            <a:avLst/>
          </a:prstGeom>
          <a:solidFill>
            <a:srgbClr val="6DC8E1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5600" dirty="0">
                <a:solidFill>
                  <a:schemeClr val="bg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發卡機構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B8940B58-9057-43B7-8D16-71D180E95F10}"/>
              </a:ext>
            </a:extLst>
          </p:cNvPr>
          <p:cNvSpPr/>
          <p:nvPr/>
        </p:nvSpPr>
        <p:spPr>
          <a:xfrm>
            <a:off x="4062000" y="0"/>
            <a:ext cx="4068000" cy="34380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5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國際</a:t>
            </a:r>
            <a:endParaRPr lang="en-US" altLang="zh-TW" sz="5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5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信用卡組織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A687A762-5443-4DFD-977D-4FA92EBA3E5A}"/>
              </a:ext>
            </a:extLst>
          </p:cNvPr>
          <p:cNvSpPr/>
          <p:nvPr/>
        </p:nvSpPr>
        <p:spPr>
          <a:xfrm>
            <a:off x="8124000" y="0"/>
            <a:ext cx="4068000" cy="3438000"/>
          </a:xfrm>
          <a:prstGeom prst="rect">
            <a:avLst/>
          </a:prstGeom>
          <a:solidFill>
            <a:srgbClr val="73E6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5600" dirty="0">
                <a:solidFill>
                  <a:schemeClr val="bg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收單機構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0C122BD0-5164-4351-A904-7065D783100E}"/>
              </a:ext>
            </a:extLst>
          </p:cNvPr>
          <p:cNvSpPr/>
          <p:nvPr/>
        </p:nvSpPr>
        <p:spPr>
          <a:xfrm>
            <a:off x="6090000" y="3420000"/>
            <a:ext cx="6102000" cy="3438000"/>
          </a:xfrm>
          <a:prstGeom prst="rect">
            <a:avLst/>
          </a:prstGeom>
          <a:solidFill>
            <a:srgbClr val="B36AE1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5600" dirty="0">
                <a:solidFill>
                  <a:schemeClr val="bg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店家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09B75E86-2C4A-4DBF-9371-FDDE198A04D6}"/>
              </a:ext>
            </a:extLst>
          </p:cNvPr>
          <p:cNvSpPr/>
          <p:nvPr/>
        </p:nvSpPr>
        <p:spPr>
          <a:xfrm>
            <a:off x="0" y="3420000"/>
            <a:ext cx="6102000" cy="3438000"/>
          </a:xfrm>
          <a:prstGeom prst="rect">
            <a:avLst/>
          </a:prstGeom>
          <a:solidFill>
            <a:srgbClr val="FF65B2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5600" dirty="0">
                <a:solidFill>
                  <a:schemeClr val="bg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持卡人</a:t>
            </a:r>
          </a:p>
        </p:txBody>
      </p:sp>
    </p:spTree>
    <p:extLst>
      <p:ext uri="{BB962C8B-B14F-4D97-AF65-F5344CB8AC3E}">
        <p14:creationId xmlns:p14="http://schemas.microsoft.com/office/powerpoint/2010/main" val="31434108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文字方塊 22">
            <a:extLst>
              <a:ext uri="{FF2B5EF4-FFF2-40B4-BE49-F238E27FC236}">
                <a16:creationId xmlns:a16="http://schemas.microsoft.com/office/drawing/2014/main" id="{191DF5A3-00FB-4844-9BF5-5A27BE171ABA}"/>
              </a:ext>
            </a:extLst>
          </p:cNvPr>
          <p:cNvSpPr txBox="1"/>
          <p:nvPr/>
        </p:nvSpPr>
        <p:spPr>
          <a:xfrm>
            <a:off x="1222154" y="1670417"/>
            <a:ext cx="10262563" cy="3208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TW" altLang="zh-TW" sz="5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以完善的全球授權及清算網路系統，提供</a:t>
            </a:r>
            <a:r>
              <a:rPr lang="zh-TW" altLang="en-US" sz="5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持卡人</a:t>
            </a:r>
            <a:r>
              <a:rPr lang="zh-TW" altLang="zh-TW" sz="5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、發卡機構、收單機構進行購物交易處理</a:t>
            </a: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00BC7017-BF13-4D94-94C6-180DE0C03DE5}"/>
              </a:ext>
            </a:extLst>
          </p:cNvPr>
          <p:cNvSpPr txBox="1"/>
          <p:nvPr/>
        </p:nvSpPr>
        <p:spPr>
          <a:xfrm>
            <a:off x="166759" y="978981"/>
            <a:ext cx="100811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0" dirty="0">
                <a:solidFill>
                  <a:srgbClr val="FF9900"/>
                </a:solidFill>
              </a:rPr>
              <a:t>“</a:t>
            </a:r>
            <a:endParaRPr lang="zh-TW" altLang="en-US" sz="20000" dirty="0">
              <a:solidFill>
                <a:srgbClr val="FF9900"/>
              </a:solidFill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560654C9-FAD6-4FEE-AB26-5D9B4817C67B}"/>
              </a:ext>
            </a:extLst>
          </p:cNvPr>
          <p:cNvSpPr txBox="1"/>
          <p:nvPr/>
        </p:nvSpPr>
        <p:spPr>
          <a:xfrm>
            <a:off x="11017944" y="3643277"/>
            <a:ext cx="100811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0" dirty="0">
                <a:solidFill>
                  <a:srgbClr val="FF9900"/>
                </a:solidFill>
              </a:rPr>
              <a:t>”</a:t>
            </a:r>
            <a:endParaRPr lang="zh-TW" altLang="en-US" sz="20000" dirty="0">
              <a:solidFill>
                <a:srgbClr val="FF9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59707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字方塊 9">
            <a:extLst>
              <a:ext uri="{FF2B5EF4-FFF2-40B4-BE49-F238E27FC236}">
                <a16:creationId xmlns:a16="http://schemas.microsoft.com/office/drawing/2014/main" id="{CEA290CC-08AB-45A8-946F-435409A544C6}"/>
              </a:ext>
            </a:extLst>
          </p:cNvPr>
          <p:cNvSpPr txBox="1"/>
          <p:nvPr/>
        </p:nvSpPr>
        <p:spPr>
          <a:xfrm>
            <a:off x="130911" y="116632"/>
            <a:ext cx="72481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6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國際五大信用卡組織</a:t>
            </a: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81A25284-6718-4196-9FEE-14174DAF81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8466" y="3889103"/>
            <a:ext cx="1735074" cy="1735074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995A62D2-1851-4439-8738-B702629DAD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16" y="3851051"/>
            <a:ext cx="2286000" cy="177165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EADA38F1-73F6-4E01-B50B-9C105475EC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6754" y="3980401"/>
            <a:ext cx="5427878" cy="1539191"/>
          </a:xfrm>
          <a:prstGeom prst="rect">
            <a:avLst/>
          </a:prstGeom>
        </p:spPr>
      </p:pic>
      <p:pic>
        <p:nvPicPr>
          <p:cNvPr id="26" name="圖片 25">
            <a:extLst>
              <a:ext uri="{FF2B5EF4-FFF2-40B4-BE49-F238E27FC236}">
                <a16:creationId xmlns:a16="http://schemas.microsoft.com/office/drawing/2014/main" id="{EA17CACC-0D7B-423E-8556-7C7097983B9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1024" y="1728192"/>
            <a:ext cx="4191000" cy="1592580"/>
          </a:xfrm>
          <a:prstGeom prst="rect">
            <a:avLst/>
          </a:prstGeom>
        </p:spPr>
      </p:pic>
      <p:pic>
        <p:nvPicPr>
          <p:cNvPr id="27" name="圖片 26">
            <a:extLst>
              <a:ext uri="{FF2B5EF4-FFF2-40B4-BE49-F238E27FC236}">
                <a16:creationId xmlns:a16="http://schemas.microsoft.com/office/drawing/2014/main" id="{38655965-526A-4902-B271-51BD81527FA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6892" y="1630135"/>
            <a:ext cx="28575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5717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字方塊 9">
            <a:extLst>
              <a:ext uri="{FF2B5EF4-FFF2-40B4-BE49-F238E27FC236}">
                <a16:creationId xmlns:a16="http://schemas.microsoft.com/office/drawing/2014/main" id="{CEA290CC-08AB-45A8-946F-435409A544C6}"/>
              </a:ext>
            </a:extLst>
          </p:cNvPr>
          <p:cNvSpPr txBox="1"/>
          <p:nvPr/>
        </p:nvSpPr>
        <p:spPr>
          <a:xfrm>
            <a:off x="130910" y="116632"/>
            <a:ext cx="949348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6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台灣流通的國際信用卡組織</a:t>
            </a: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81A25284-6718-4196-9FEE-14174DAF81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8466" y="3889103"/>
            <a:ext cx="1735074" cy="1735074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995A62D2-1851-4439-8738-B702629DAD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16" y="3851051"/>
            <a:ext cx="2286000" cy="177165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EADA38F1-73F6-4E01-B50B-9C105475EC47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6754" y="3980401"/>
            <a:ext cx="5427878" cy="1539191"/>
          </a:xfrm>
          <a:prstGeom prst="rect">
            <a:avLst/>
          </a:prstGeom>
        </p:spPr>
      </p:pic>
      <p:pic>
        <p:nvPicPr>
          <p:cNvPr id="26" name="圖片 25">
            <a:extLst>
              <a:ext uri="{FF2B5EF4-FFF2-40B4-BE49-F238E27FC236}">
                <a16:creationId xmlns:a16="http://schemas.microsoft.com/office/drawing/2014/main" id="{EA17CACC-0D7B-423E-8556-7C7097983B9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1024" y="1728192"/>
            <a:ext cx="4191000" cy="1592580"/>
          </a:xfrm>
          <a:prstGeom prst="rect">
            <a:avLst/>
          </a:prstGeom>
        </p:spPr>
      </p:pic>
      <p:pic>
        <p:nvPicPr>
          <p:cNvPr id="27" name="圖片 26">
            <a:extLst>
              <a:ext uri="{FF2B5EF4-FFF2-40B4-BE49-F238E27FC236}">
                <a16:creationId xmlns:a16="http://schemas.microsoft.com/office/drawing/2014/main" id="{38655965-526A-4902-B271-51BD81527FA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6892" y="1630135"/>
            <a:ext cx="28575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615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字方塊 9">
            <a:extLst>
              <a:ext uri="{FF2B5EF4-FFF2-40B4-BE49-F238E27FC236}">
                <a16:creationId xmlns:a16="http://schemas.microsoft.com/office/drawing/2014/main" id="{CEA290CC-08AB-45A8-946F-435409A544C6}"/>
              </a:ext>
            </a:extLst>
          </p:cNvPr>
          <p:cNvSpPr txBox="1"/>
          <p:nvPr/>
        </p:nvSpPr>
        <p:spPr>
          <a:xfrm>
            <a:off x="130911" y="116632"/>
            <a:ext cx="72481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6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信用卡卡等</a:t>
            </a: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8EBBE2EE-AF6B-4FE9-B4F0-22A007EECB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5132449"/>
              </p:ext>
            </p:extLst>
          </p:nvPr>
        </p:nvGraphicFramePr>
        <p:xfrm>
          <a:off x="3360440" y="1556792"/>
          <a:ext cx="6696000" cy="453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32000">
                  <a:extLst>
                    <a:ext uri="{9D8B030D-6E8A-4147-A177-3AD203B41FA5}">
                      <a16:colId xmlns:a16="http://schemas.microsoft.com/office/drawing/2014/main" val="2360067989"/>
                    </a:ext>
                  </a:extLst>
                </a:gridCol>
                <a:gridCol w="2232000">
                  <a:extLst>
                    <a:ext uri="{9D8B030D-6E8A-4147-A177-3AD203B41FA5}">
                      <a16:colId xmlns:a16="http://schemas.microsoft.com/office/drawing/2014/main" val="2086252614"/>
                    </a:ext>
                  </a:extLst>
                </a:gridCol>
                <a:gridCol w="2232000">
                  <a:extLst>
                    <a:ext uri="{9D8B030D-6E8A-4147-A177-3AD203B41FA5}">
                      <a16:colId xmlns:a16="http://schemas.microsoft.com/office/drawing/2014/main" val="1305061583"/>
                    </a:ext>
                  </a:extLst>
                </a:gridCol>
              </a:tblGrid>
              <a:tr h="64800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0812009"/>
                  </a:ext>
                </a:extLst>
              </a:tr>
              <a:tr h="64800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無限殊榮卡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世界之級卡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6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67693998"/>
                  </a:ext>
                </a:extLst>
              </a:tr>
              <a:tr h="64800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無限卡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世界卡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極致卡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11115071"/>
                  </a:ext>
                </a:extLst>
              </a:tr>
              <a:tr h="64800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御璽卡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鈦金卡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精緻卡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0298151"/>
                  </a:ext>
                </a:extLst>
              </a:tr>
              <a:tr h="64800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白金卡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白金卡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白金卡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59624876"/>
                  </a:ext>
                </a:extLst>
              </a:tr>
              <a:tr h="64800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金卡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金卡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金卡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60441811"/>
                  </a:ext>
                </a:extLst>
              </a:tr>
              <a:tr h="64800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普通卡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普通卡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普通卡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54061195"/>
                  </a:ext>
                </a:extLst>
              </a:tr>
            </a:tbl>
          </a:graphicData>
        </a:graphic>
      </p:graphicFrame>
      <p:pic>
        <p:nvPicPr>
          <p:cNvPr id="15" name="圖片 14">
            <a:extLst>
              <a:ext uri="{FF2B5EF4-FFF2-40B4-BE49-F238E27FC236}">
                <a16:creationId xmlns:a16="http://schemas.microsoft.com/office/drawing/2014/main" id="{995A62D2-1851-4439-8738-B702629DAD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0689" y="1340768"/>
            <a:ext cx="938879" cy="727631"/>
          </a:xfrm>
          <a:prstGeom prst="rect">
            <a:avLst/>
          </a:prstGeom>
        </p:spPr>
      </p:pic>
      <p:pic>
        <p:nvPicPr>
          <p:cNvPr id="26" name="圖片 25">
            <a:extLst>
              <a:ext uri="{FF2B5EF4-FFF2-40B4-BE49-F238E27FC236}">
                <a16:creationId xmlns:a16="http://schemas.microsoft.com/office/drawing/2014/main" id="{EA17CACC-0D7B-423E-8556-7C7097983B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5921" y="1376772"/>
            <a:ext cx="1800200" cy="684076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E5210897-6FA0-457A-8685-A02E62DBDB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3283" y="1335121"/>
            <a:ext cx="1152000" cy="691200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544D0BFA-39D5-4113-B24F-1D998923603D}"/>
              </a:ext>
            </a:extLst>
          </p:cNvPr>
          <p:cNvSpPr txBox="1"/>
          <p:nvPr/>
        </p:nvSpPr>
        <p:spPr>
          <a:xfrm>
            <a:off x="2135772" y="2179023"/>
            <a:ext cx="1440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60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高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021A54E7-CBE9-4EB2-9770-3AD9A4524390}"/>
              </a:ext>
            </a:extLst>
          </p:cNvPr>
          <p:cNvSpPr txBox="1"/>
          <p:nvPr/>
        </p:nvSpPr>
        <p:spPr>
          <a:xfrm>
            <a:off x="2135772" y="5433649"/>
            <a:ext cx="1440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6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低</a:t>
            </a:r>
          </a:p>
        </p:txBody>
      </p:sp>
      <p:pic>
        <p:nvPicPr>
          <p:cNvPr id="16" name="Picture 6" descr="D:\My Documents\Talks\@Arts\Handdrawn\arrow-red-up2.png">
            <a:extLst>
              <a:ext uri="{FF2B5EF4-FFF2-40B4-BE49-F238E27FC236}">
                <a16:creationId xmlns:a16="http://schemas.microsoft.com/office/drawing/2014/main" id="{6443EE7E-C495-4FA9-BE72-AC68AA5F00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437" y="3417425"/>
            <a:ext cx="545448" cy="13681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858911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字方塊 9">
            <a:extLst>
              <a:ext uri="{FF2B5EF4-FFF2-40B4-BE49-F238E27FC236}">
                <a16:creationId xmlns:a16="http://schemas.microsoft.com/office/drawing/2014/main" id="{CEA290CC-08AB-45A8-946F-435409A544C6}"/>
              </a:ext>
            </a:extLst>
          </p:cNvPr>
          <p:cNvSpPr txBox="1"/>
          <p:nvPr/>
        </p:nvSpPr>
        <p:spPr>
          <a:xfrm>
            <a:off x="130911" y="116632"/>
            <a:ext cx="72481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6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信用卡卡號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10BB0CE-7157-4D53-B4E3-9C4688F14B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8048" y="1340768"/>
            <a:ext cx="5760000" cy="3700536"/>
          </a:xfrm>
          <a:prstGeom prst="rect">
            <a:avLst/>
          </a:prstGeom>
        </p:spPr>
      </p:pic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A69DB472-09FA-4569-BBD9-2D84C913C2FD}"/>
              </a:ext>
            </a:extLst>
          </p:cNvPr>
          <p:cNvCxnSpPr>
            <a:cxnSpLocks/>
          </p:cNvCxnSpPr>
          <p:nvPr/>
        </p:nvCxnSpPr>
        <p:spPr>
          <a:xfrm flipH="1" flipV="1">
            <a:off x="4189039" y="3791814"/>
            <a:ext cx="1728000" cy="0"/>
          </a:xfrm>
          <a:prstGeom prst="line">
            <a:avLst/>
          </a:prstGeom>
          <a:ln w="76200" cmpd="dbl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接點 17">
            <a:extLst>
              <a:ext uri="{FF2B5EF4-FFF2-40B4-BE49-F238E27FC236}">
                <a16:creationId xmlns:a16="http://schemas.microsoft.com/office/drawing/2014/main" id="{B478B2CB-2899-4491-9445-EC1B8D93D375}"/>
              </a:ext>
            </a:extLst>
          </p:cNvPr>
          <p:cNvCxnSpPr>
            <a:cxnSpLocks/>
          </p:cNvCxnSpPr>
          <p:nvPr/>
        </p:nvCxnSpPr>
        <p:spPr>
          <a:xfrm flipH="1" flipV="1">
            <a:off x="5964341" y="3791814"/>
            <a:ext cx="2808000" cy="0"/>
          </a:xfrm>
          <a:prstGeom prst="line">
            <a:avLst/>
          </a:prstGeom>
          <a:ln w="76200" cmpd="dbl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接點 18">
            <a:extLst>
              <a:ext uri="{FF2B5EF4-FFF2-40B4-BE49-F238E27FC236}">
                <a16:creationId xmlns:a16="http://schemas.microsoft.com/office/drawing/2014/main" id="{1C4CA526-7448-4634-B479-0BD18E76FDF2}"/>
              </a:ext>
            </a:extLst>
          </p:cNvPr>
          <p:cNvCxnSpPr>
            <a:cxnSpLocks/>
          </p:cNvCxnSpPr>
          <p:nvPr/>
        </p:nvCxnSpPr>
        <p:spPr>
          <a:xfrm flipH="1" flipV="1">
            <a:off x="8819947" y="3791814"/>
            <a:ext cx="252000" cy="0"/>
          </a:xfrm>
          <a:prstGeom prst="line">
            <a:avLst/>
          </a:prstGeom>
          <a:ln w="76200" cmpd="dbl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20">
            <a:extLst>
              <a:ext uri="{FF2B5EF4-FFF2-40B4-BE49-F238E27FC236}">
                <a16:creationId xmlns:a16="http://schemas.microsoft.com/office/drawing/2014/main" id="{C8DB9E1A-6150-4F38-BB1E-CAA8538D2E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255526">
            <a:off x="3086657" y="4252079"/>
            <a:ext cx="1522013" cy="4048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8C6D64F-F051-4F97-AA55-984E287103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214697" flipV="1">
            <a:off x="6203383" y="4517977"/>
            <a:ext cx="1504208" cy="304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20">
            <a:extLst>
              <a:ext uri="{FF2B5EF4-FFF2-40B4-BE49-F238E27FC236}">
                <a16:creationId xmlns:a16="http://schemas.microsoft.com/office/drawing/2014/main" id="{20F93E91-F8E8-4874-B80C-D4DB4F438B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751794" flipV="1">
            <a:off x="8797494" y="4161565"/>
            <a:ext cx="1268412" cy="4163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3C483482-3039-4CA0-9F4F-1FE6F19EAD02}"/>
              </a:ext>
            </a:extLst>
          </p:cNvPr>
          <p:cNvSpPr txBox="1"/>
          <p:nvPr/>
        </p:nvSpPr>
        <p:spPr>
          <a:xfrm>
            <a:off x="978584" y="5117180"/>
            <a:ext cx="29425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國際信用卡組織</a:t>
            </a:r>
            <a:endParaRPr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發卡識別號碼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E520BF6B-7797-4D09-A78C-F075B081623D}"/>
              </a:ext>
            </a:extLst>
          </p:cNvPr>
          <p:cNvSpPr txBox="1"/>
          <p:nvPr/>
        </p:nvSpPr>
        <p:spPr>
          <a:xfrm>
            <a:off x="5557007" y="5487741"/>
            <a:ext cx="29425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發卡機構</a:t>
            </a:r>
            <a:endParaRPr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帳號</a:t>
            </a: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85ED9D67-BEE7-49C6-9640-D332A73EBC3D}"/>
              </a:ext>
            </a:extLst>
          </p:cNvPr>
          <p:cNvSpPr txBox="1"/>
          <p:nvPr/>
        </p:nvSpPr>
        <p:spPr>
          <a:xfrm>
            <a:off x="9353010" y="4969828"/>
            <a:ext cx="18555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檢查碼</a:t>
            </a:r>
          </a:p>
        </p:txBody>
      </p:sp>
    </p:spTree>
    <p:extLst>
      <p:ext uri="{BB962C8B-B14F-4D97-AF65-F5344CB8AC3E}">
        <p14:creationId xmlns:p14="http://schemas.microsoft.com/office/powerpoint/2010/main" val="1101899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3" grpId="0"/>
      <p:bldP spid="2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字方塊 9">
            <a:extLst>
              <a:ext uri="{FF2B5EF4-FFF2-40B4-BE49-F238E27FC236}">
                <a16:creationId xmlns:a16="http://schemas.microsoft.com/office/drawing/2014/main" id="{CEA290CC-08AB-45A8-946F-435409A544C6}"/>
              </a:ext>
            </a:extLst>
          </p:cNvPr>
          <p:cNvSpPr txBox="1"/>
          <p:nvPr/>
        </p:nvSpPr>
        <p:spPr>
          <a:xfrm>
            <a:off x="130911" y="116632"/>
            <a:ext cx="72481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6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信用卡卡號</a:t>
            </a:r>
            <a:endParaRPr lang="en-US" altLang="zh-TW" sz="6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8EBBE2EE-AF6B-4FE9-B4F0-22A007EECB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4421383"/>
              </p:ext>
            </p:extLst>
          </p:nvPr>
        </p:nvGraphicFramePr>
        <p:xfrm>
          <a:off x="4175566" y="1665248"/>
          <a:ext cx="5688000" cy="399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0">
                  <a:extLst>
                    <a:ext uri="{9D8B030D-6E8A-4147-A177-3AD203B41FA5}">
                      <a16:colId xmlns:a16="http://schemas.microsoft.com/office/drawing/2014/main" val="2360067989"/>
                    </a:ext>
                  </a:extLst>
                </a:gridCol>
                <a:gridCol w="3888000">
                  <a:extLst>
                    <a:ext uri="{9D8B030D-6E8A-4147-A177-3AD203B41FA5}">
                      <a16:colId xmlns:a16="http://schemas.microsoft.com/office/drawing/2014/main" val="2086252614"/>
                    </a:ext>
                  </a:extLst>
                </a:gridCol>
              </a:tblGrid>
              <a:tr h="90000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600" b="1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Calibri" panose="020F0502020204030204" pitchFamily="34" charset="0"/>
                        </a:rPr>
                        <a:t>位數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600" b="1" dirty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Calibri" panose="020F0502020204030204" pitchFamily="34" charset="0"/>
                        </a:rPr>
                        <a:t>規則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0812009"/>
                  </a:ext>
                </a:extLst>
              </a:tr>
              <a:tr h="90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Calibri" panose="020F0502020204030204" pitchFamily="34" charset="0"/>
                        </a:rPr>
                        <a:t>16</a:t>
                      </a:r>
                      <a:endParaRPr lang="zh-TW" altLang="en-US" sz="2600" dirty="0">
                        <a:latin typeface="Calibri" panose="020F0502020204030204" pitchFamily="34" charset="0"/>
                        <a:ea typeface="微軟正黑體" panose="020B0604030504040204" pitchFamily="34" charset="-12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2600" dirty="0"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Calibri" panose="020F0502020204030204" pitchFamily="34" charset="0"/>
                        </a:rPr>
                        <a:t>第一碼為 </a:t>
                      </a:r>
                      <a:r>
                        <a:rPr lang="en-US" altLang="zh-TW" sz="2600" dirty="0"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Calibri" panose="020F0502020204030204" pitchFamily="34" charset="0"/>
                        </a:rPr>
                        <a:t>4 </a:t>
                      </a:r>
                      <a:r>
                        <a:rPr lang="zh-TW" altLang="en-US" sz="2600" dirty="0"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Calibri" panose="020F0502020204030204" pitchFamily="34" charset="0"/>
                        </a:rPr>
                        <a:t>開頭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67693998"/>
                  </a:ext>
                </a:extLst>
              </a:tr>
              <a:tr h="90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600" dirty="0"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Calibri" panose="020F0502020204030204" pitchFamily="34" charset="0"/>
                        </a:rPr>
                        <a:t>16</a:t>
                      </a:r>
                      <a:endParaRPr lang="zh-TW" altLang="en-US" sz="2600" dirty="0">
                        <a:latin typeface="Calibri" panose="020F0502020204030204" pitchFamily="34" charset="0"/>
                        <a:ea typeface="微軟正黑體" panose="020B0604030504040204" pitchFamily="34" charset="-12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2600" dirty="0"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Calibri" panose="020F0502020204030204" pitchFamily="34" charset="0"/>
                        </a:rPr>
                        <a:t>前二碼介在 </a:t>
                      </a:r>
                      <a:r>
                        <a:rPr lang="en-US" altLang="zh-TW" sz="2600" dirty="0"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Calibri" panose="020F0502020204030204" pitchFamily="34" charset="0"/>
                        </a:rPr>
                        <a:t>51 ~ 55 </a:t>
                      </a:r>
                      <a:r>
                        <a:rPr lang="zh-TW" altLang="en-US" sz="2600" dirty="0"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Calibri" panose="020F0502020204030204" pitchFamily="34" charset="0"/>
                        </a:rPr>
                        <a:t>間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89931102"/>
                  </a:ext>
                </a:extLst>
              </a:tr>
              <a:tr h="1296000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en-US" altLang="zh-TW" sz="2600" dirty="0"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Calibri" panose="020F0502020204030204" pitchFamily="34" charset="0"/>
                        </a:rPr>
                        <a:t>15</a:t>
                      </a:r>
                    </a:p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en-US" altLang="zh-TW" sz="2600" dirty="0"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Calibri" panose="020F0502020204030204" pitchFamily="34" charset="0"/>
                        </a:rPr>
                        <a:t>16</a:t>
                      </a:r>
                      <a:endParaRPr lang="zh-TW" altLang="en-US" sz="2600" dirty="0">
                        <a:latin typeface="Calibri" panose="020F0502020204030204" pitchFamily="34" charset="0"/>
                        <a:ea typeface="微軟正黑體" panose="020B0604030504040204" pitchFamily="34" charset="-12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2600" dirty="0"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Calibri" panose="020F0502020204030204" pitchFamily="34" charset="0"/>
                        </a:rPr>
                        <a:t>前四碼為 </a:t>
                      </a:r>
                      <a:r>
                        <a:rPr lang="en-US" altLang="zh-TW" sz="2600" dirty="0"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Calibri" panose="020F0502020204030204" pitchFamily="34" charset="0"/>
                        </a:rPr>
                        <a:t>1800</a:t>
                      </a:r>
                      <a:r>
                        <a:rPr lang="zh-TW" altLang="en-US" sz="2600" dirty="0"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Calibri" panose="020F0502020204030204" pitchFamily="34" charset="0"/>
                        </a:rPr>
                        <a:t> 或 </a:t>
                      </a:r>
                      <a:r>
                        <a:rPr lang="en-US" altLang="zh-TW" sz="2600" dirty="0"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Calibri" panose="020F0502020204030204" pitchFamily="34" charset="0"/>
                        </a:rPr>
                        <a:t>2131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600" dirty="0"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Calibri" panose="020F0502020204030204" pitchFamily="34" charset="0"/>
                        </a:rPr>
                        <a:t>前三碼介在 </a:t>
                      </a:r>
                      <a:r>
                        <a:rPr lang="en-US" altLang="zh-TW" sz="2600" dirty="0"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Calibri" panose="020F0502020204030204" pitchFamily="34" charset="0"/>
                        </a:rPr>
                        <a:t>300 ~ 399 </a:t>
                      </a:r>
                      <a:r>
                        <a:rPr lang="zh-TW" altLang="en-US" sz="2600" dirty="0"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Calibri" panose="020F0502020204030204" pitchFamily="34" charset="0"/>
                        </a:rPr>
                        <a:t>間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93639430"/>
                  </a:ext>
                </a:extLst>
              </a:tr>
            </a:tbl>
          </a:graphicData>
        </a:graphic>
      </p:graphicFrame>
      <p:pic>
        <p:nvPicPr>
          <p:cNvPr id="15" name="圖片 14">
            <a:extLst>
              <a:ext uri="{FF2B5EF4-FFF2-40B4-BE49-F238E27FC236}">
                <a16:creationId xmlns:a16="http://schemas.microsoft.com/office/drawing/2014/main" id="{995A62D2-1851-4439-8738-B702629DAD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0857" y="4689584"/>
            <a:ext cx="938879" cy="727631"/>
          </a:xfrm>
          <a:prstGeom prst="rect">
            <a:avLst/>
          </a:prstGeom>
        </p:spPr>
      </p:pic>
      <p:pic>
        <p:nvPicPr>
          <p:cNvPr id="26" name="圖片 25">
            <a:extLst>
              <a:ext uri="{FF2B5EF4-FFF2-40B4-BE49-F238E27FC236}">
                <a16:creationId xmlns:a16="http://schemas.microsoft.com/office/drawing/2014/main" id="{EA17CACC-0D7B-423E-8556-7C7097983B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9576" y="2661785"/>
            <a:ext cx="1800200" cy="684076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E5210897-6FA0-457A-8685-A02E62DBDB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9616" y="3574739"/>
            <a:ext cx="1152000" cy="6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6188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4B0D179D-CF5F-48BD-9785-DDC7D9CCB5B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582400" y="6356350"/>
            <a:ext cx="561975" cy="365125"/>
          </a:xfrm>
        </p:spPr>
        <p:txBody>
          <a:bodyPr/>
          <a:lstStyle/>
          <a:p>
            <a:pPr>
              <a:defRPr/>
            </a:pPr>
            <a:fld id="{98C9975B-9D17-438D-8631-61AD6D3DCFAF}" type="slidenum">
              <a:rPr lang="zh-TW" altLang="en-US" smtClean="0"/>
              <a:pPr>
                <a:defRPr/>
              </a:pPr>
              <a:t>17</a:t>
            </a:fld>
            <a:endParaRPr lang="zh-TW" altLang="en-US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CEA290CC-08AB-45A8-946F-435409A544C6}"/>
              </a:ext>
            </a:extLst>
          </p:cNvPr>
          <p:cNvSpPr txBox="1"/>
          <p:nvPr/>
        </p:nvSpPr>
        <p:spPr>
          <a:xfrm>
            <a:off x="130911" y="116632"/>
            <a:ext cx="72481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6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信用卡卡號的檢查碼</a:t>
            </a:r>
            <a:endParaRPr lang="en-US" altLang="zh-TW" sz="6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1976FE60-BD66-4E3B-B75B-D7FE0EF107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8843938"/>
              </p:ext>
            </p:extLst>
          </p:nvPr>
        </p:nvGraphicFramePr>
        <p:xfrm>
          <a:off x="174746" y="2184578"/>
          <a:ext cx="11886343" cy="3022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42343">
                  <a:extLst>
                    <a:ext uri="{9D8B030D-6E8A-4147-A177-3AD203B41FA5}">
                      <a16:colId xmlns:a16="http://schemas.microsoft.com/office/drawing/2014/main" val="802392039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3488607145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13096960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784606347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397145025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392216108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617860862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691288728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3725716336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3408477919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433759900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929873525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154893834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02175006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542663503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79838328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37717618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</a:t>
                      </a:r>
                      <a:endParaRPr lang="zh-TW" altLang="en-US" sz="14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2</a:t>
                      </a:r>
                      <a:endParaRPr lang="zh-TW" altLang="en-US" sz="14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3</a:t>
                      </a:r>
                      <a:endParaRPr lang="zh-TW" altLang="en-US" sz="14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4</a:t>
                      </a:r>
                      <a:endParaRPr lang="zh-TW" altLang="en-US" sz="14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5</a:t>
                      </a:r>
                      <a:endParaRPr lang="zh-TW" altLang="en-US" sz="14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6</a:t>
                      </a:r>
                      <a:endParaRPr lang="zh-TW" altLang="en-US" sz="14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7</a:t>
                      </a:r>
                      <a:endParaRPr lang="zh-TW" altLang="en-US" sz="14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8</a:t>
                      </a:r>
                      <a:endParaRPr lang="zh-TW" altLang="en-US" sz="14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9</a:t>
                      </a:r>
                      <a:endParaRPr lang="zh-TW" altLang="en-US" sz="14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10</a:t>
                      </a:r>
                      <a:endParaRPr lang="zh-TW" altLang="en-US" sz="14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11</a:t>
                      </a:r>
                      <a:endParaRPr lang="zh-TW" altLang="en-US" sz="14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12</a:t>
                      </a:r>
                      <a:endParaRPr lang="zh-TW" altLang="en-US" sz="14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13</a:t>
                      </a:r>
                      <a:endParaRPr lang="zh-TW" altLang="en-US" sz="14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14</a:t>
                      </a:r>
                      <a:endParaRPr lang="zh-TW" altLang="en-US" sz="14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15</a:t>
                      </a:r>
                      <a:endParaRPr lang="zh-TW" altLang="en-US" sz="14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16</a:t>
                      </a:r>
                      <a:endParaRPr lang="zh-TW" altLang="en-US" sz="14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642661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>
                          <a:solidFill>
                            <a:srgbClr val="FF99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卡號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4800" dirty="0">
                          <a:solidFill>
                            <a:srgbClr val="FF9900"/>
                          </a:solidFill>
                          <a:latin typeface="Comic Sans MS" panose="030F0702030302020204" pitchFamily="66" charset="0"/>
                        </a:rPr>
                        <a:t>4</a:t>
                      </a:r>
                      <a:endParaRPr lang="zh-TW" altLang="en-US" sz="4800" dirty="0">
                        <a:solidFill>
                          <a:srgbClr val="FF9900"/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4800" dirty="0">
                          <a:solidFill>
                            <a:srgbClr val="FF9900"/>
                          </a:solidFill>
                          <a:latin typeface="Comic Sans MS" panose="030F0702030302020204" pitchFamily="66" charset="0"/>
                        </a:rPr>
                        <a:t>3</a:t>
                      </a:r>
                      <a:endParaRPr lang="zh-TW" altLang="en-US" sz="4800" dirty="0">
                        <a:solidFill>
                          <a:srgbClr val="FF9900"/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4800" dirty="0">
                          <a:solidFill>
                            <a:srgbClr val="FF9900"/>
                          </a:solidFill>
                          <a:latin typeface="Comic Sans MS" panose="030F0702030302020204" pitchFamily="66" charset="0"/>
                        </a:rPr>
                        <a:t>1</a:t>
                      </a:r>
                      <a:endParaRPr lang="zh-TW" altLang="en-US" sz="4800" dirty="0">
                        <a:solidFill>
                          <a:srgbClr val="FF9900"/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4800" dirty="0">
                          <a:solidFill>
                            <a:srgbClr val="FF9900"/>
                          </a:solidFill>
                          <a:latin typeface="Comic Sans MS" panose="030F0702030302020204" pitchFamily="66" charset="0"/>
                        </a:rPr>
                        <a:t>1</a:t>
                      </a:r>
                      <a:endParaRPr lang="zh-TW" altLang="en-US" sz="4800" dirty="0">
                        <a:solidFill>
                          <a:srgbClr val="FF9900"/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4800" dirty="0">
                          <a:solidFill>
                            <a:srgbClr val="FF9900"/>
                          </a:solidFill>
                          <a:latin typeface="Comic Sans MS" panose="030F0702030302020204" pitchFamily="66" charset="0"/>
                        </a:rPr>
                        <a:t>4</a:t>
                      </a:r>
                      <a:endParaRPr lang="zh-TW" altLang="en-US" sz="4800" dirty="0">
                        <a:solidFill>
                          <a:srgbClr val="FF9900"/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4800" dirty="0">
                          <a:solidFill>
                            <a:srgbClr val="FF9900"/>
                          </a:solidFill>
                          <a:latin typeface="Comic Sans MS" panose="030F0702030302020204" pitchFamily="66" charset="0"/>
                        </a:rPr>
                        <a:t>6</a:t>
                      </a:r>
                      <a:endParaRPr lang="zh-TW" altLang="en-US" sz="4800" dirty="0">
                        <a:solidFill>
                          <a:srgbClr val="FF9900"/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4800" dirty="0">
                          <a:solidFill>
                            <a:srgbClr val="FF9900"/>
                          </a:solidFill>
                          <a:latin typeface="Comic Sans MS" panose="030F0702030302020204" pitchFamily="66" charset="0"/>
                        </a:rPr>
                        <a:t>5 </a:t>
                      </a:r>
                      <a:endParaRPr lang="zh-TW" altLang="en-US" sz="4800" dirty="0">
                        <a:solidFill>
                          <a:srgbClr val="FF9900"/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4800" dirty="0">
                          <a:solidFill>
                            <a:srgbClr val="FF9900"/>
                          </a:solidFill>
                          <a:latin typeface="Comic Sans MS" panose="030F0702030302020204" pitchFamily="66" charset="0"/>
                        </a:rPr>
                        <a:t>6</a:t>
                      </a:r>
                      <a:endParaRPr lang="zh-TW" altLang="en-US" sz="4800" dirty="0">
                        <a:solidFill>
                          <a:srgbClr val="FF9900"/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4800" dirty="0">
                          <a:solidFill>
                            <a:srgbClr val="FF9900"/>
                          </a:solidFill>
                          <a:latin typeface="Comic Sans MS" panose="030F0702030302020204" pitchFamily="66" charset="0"/>
                        </a:rPr>
                        <a:t>0</a:t>
                      </a:r>
                      <a:endParaRPr lang="zh-TW" altLang="en-US" sz="4800" dirty="0">
                        <a:solidFill>
                          <a:srgbClr val="FF9900"/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4800" dirty="0">
                          <a:solidFill>
                            <a:srgbClr val="FF9900"/>
                          </a:solidFill>
                          <a:latin typeface="Comic Sans MS" panose="030F0702030302020204" pitchFamily="66" charset="0"/>
                        </a:rPr>
                        <a:t>6</a:t>
                      </a:r>
                      <a:endParaRPr lang="zh-TW" altLang="en-US" sz="4800" dirty="0">
                        <a:solidFill>
                          <a:srgbClr val="FF9900"/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4800" dirty="0">
                          <a:solidFill>
                            <a:srgbClr val="FF9900"/>
                          </a:solidFill>
                          <a:latin typeface="Comic Sans MS" panose="030F0702030302020204" pitchFamily="66" charset="0"/>
                        </a:rPr>
                        <a:t>4</a:t>
                      </a:r>
                      <a:endParaRPr lang="zh-TW" altLang="en-US" sz="4800" dirty="0">
                        <a:solidFill>
                          <a:srgbClr val="FF9900"/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4800" dirty="0">
                          <a:solidFill>
                            <a:srgbClr val="FF9900"/>
                          </a:solidFill>
                          <a:latin typeface="Comic Sans MS" panose="030F0702030302020204" pitchFamily="66" charset="0"/>
                        </a:rPr>
                        <a:t>0</a:t>
                      </a:r>
                      <a:endParaRPr lang="zh-TW" altLang="en-US" sz="4800" dirty="0">
                        <a:solidFill>
                          <a:srgbClr val="FF9900"/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4800" dirty="0">
                          <a:solidFill>
                            <a:srgbClr val="FF9900"/>
                          </a:solidFill>
                          <a:latin typeface="Comic Sans MS" panose="030F0702030302020204" pitchFamily="66" charset="0"/>
                        </a:rPr>
                        <a:t>6</a:t>
                      </a:r>
                      <a:endParaRPr lang="zh-TW" altLang="en-US" sz="4800" dirty="0">
                        <a:solidFill>
                          <a:srgbClr val="FF9900"/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4800" dirty="0">
                          <a:solidFill>
                            <a:srgbClr val="FF9900"/>
                          </a:solidFill>
                          <a:latin typeface="Comic Sans MS" panose="030F0702030302020204" pitchFamily="66" charset="0"/>
                        </a:rPr>
                        <a:t>1</a:t>
                      </a:r>
                      <a:endParaRPr lang="zh-TW" altLang="en-US" sz="4800" dirty="0">
                        <a:solidFill>
                          <a:srgbClr val="FF9900"/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4800" dirty="0">
                          <a:solidFill>
                            <a:srgbClr val="FF9900"/>
                          </a:solidFill>
                          <a:latin typeface="Comic Sans MS" panose="030F0702030302020204" pitchFamily="66" charset="0"/>
                        </a:rPr>
                        <a:t>3</a:t>
                      </a:r>
                      <a:endParaRPr lang="zh-TW" altLang="en-US" sz="4800" dirty="0">
                        <a:solidFill>
                          <a:srgbClr val="FF9900"/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4800" dirty="0">
                          <a:solidFill>
                            <a:srgbClr val="FF9900"/>
                          </a:solidFill>
                          <a:latin typeface="Comic Sans MS" panose="030F0702030302020204" pitchFamily="66" charset="0"/>
                        </a:rPr>
                        <a:t>1</a:t>
                      </a:r>
                      <a:endParaRPr lang="zh-TW" altLang="en-US" sz="4800" dirty="0">
                        <a:solidFill>
                          <a:srgbClr val="FF9900"/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835734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292837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sz="2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dirty="0">
                        <a:solidFill>
                          <a:srgbClr val="0070C0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dirty="0">
                        <a:solidFill>
                          <a:srgbClr val="0070C0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dirty="0">
                        <a:solidFill>
                          <a:srgbClr val="0070C0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dirty="0">
                        <a:solidFill>
                          <a:srgbClr val="0070C0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dirty="0">
                        <a:solidFill>
                          <a:srgbClr val="0070C0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dirty="0">
                        <a:solidFill>
                          <a:srgbClr val="0070C0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dirty="0">
                        <a:solidFill>
                          <a:srgbClr val="0070C0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dirty="0">
                        <a:solidFill>
                          <a:srgbClr val="0070C0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dirty="0">
                        <a:solidFill>
                          <a:srgbClr val="0070C0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dirty="0">
                        <a:solidFill>
                          <a:srgbClr val="0070C0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dirty="0">
                        <a:solidFill>
                          <a:srgbClr val="0070C0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dirty="0">
                        <a:solidFill>
                          <a:srgbClr val="0070C0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dirty="0">
                        <a:solidFill>
                          <a:srgbClr val="0070C0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dirty="0">
                        <a:solidFill>
                          <a:srgbClr val="0070C0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dirty="0">
                        <a:solidFill>
                          <a:srgbClr val="0070C0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dirty="0">
                        <a:solidFill>
                          <a:srgbClr val="0070C0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946634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243616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50098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668360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字方塊 9">
            <a:extLst>
              <a:ext uri="{FF2B5EF4-FFF2-40B4-BE49-F238E27FC236}">
                <a16:creationId xmlns:a16="http://schemas.microsoft.com/office/drawing/2014/main" id="{CEA290CC-08AB-45A8-946F-435409A544C6}"/>
              </a:ext>
            </a:extLst>
          </p:cNvPr>
          <p:cNvSpPr txBox="1"/>
          <p:nvPr/>
        </p:nvSpPr>
        <p:spPr>
          <a:xfrm>
            <a:off x="130911" y="116632"/>
            <a:ext cx="72481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6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信用卡卡號的檢查碼</a:t>
            </a:r>
            <a:endParaRPr lang="en-US" altLang="zh-TW" sz="6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1976FE60-BD66-4E3B-B75B-D7FE0EF107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7155896"/>
              </p:ext>
            </p:extLst>
          </p:nvPr>
        </p:nvGraphicFramePr>
        <p:xfrm>
          <a:off x="174746" y="2184578"/>
          <a:ext cx="11886343" cy="3022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42343">
                  <a:extLst>
                    <a:ext uri="{9D8B030D-6E8A-4147-A177-3AD203B41FA5}">
                      <a16:colId xmlns:a16="http://schemas.microsoft.com/office/drawing/2014/main" val="802392039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3488607145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13096960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784606347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397145025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392216108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617860862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691288728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3725716336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3408477919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433759900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929873525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154893834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02175006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542663503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79838328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37717618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</a:t>
                      </a:r>
                      <a:endParaRPr lang="zh-TW" altLang="en-US" sz="14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2</a:t>
                      </a:r>
                      <a:endParaRPr lang="zh-TW" altLang="en-US" sz="14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3</a:t>
                      </a:r>
                      <a:endParaRPr lang="zh-TW" altLang="en-US" sz="14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4</a:t>
                      </a:r>
                      <a:endParaRPr lang="zh-TW" altLang="en-US" sz="14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5</a:t>
                      </a:r>
                      <a:endParaRPr lang="zh-TW" altLang="en-US" sz="14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6</a:t>
                      </a:r>
                      <a:endParaRPr lang="zh-TW" altLang="en-US" sz="14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7</a:t>
                      </a:r>
                      <a:endParaRPr lang="zh-TW" altLang="en-US" sz="14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8</a:t>
                      </a:r>
                      <a:endParaRPr lang="zh-TW" altLang="en-US" sz="14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9</a:t>
                      </a:r>
                      <a:endParaRPr lang="zh-TW" altLang="en-US" sz="14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10</a:t>
                      </a:r>
                      <a:endParaRPr lang="zh-TW" altLang="en-US" sz="14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11</a:t>
                      </a:r>
                      <a:endParaRPr lang="zh-TW" altLang="en-US" sz="14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12</a:t>
                      </a:r>
                      <a:endParaRPr lang="zh-TW" altLang="en-US" sz="14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13</a:t>
                      </a:r>
                      <a:endParaRPr lang="zh-TW" altLang="en-US" sz="14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14</a:t>
                      </a:r>
                      <a:endParaRPr lang="zh-TW" altLang="en-US" sz="14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15</a:t>
                      </a:r>
                      <a:endParaRPr lang="zh-TW" altLang="en-US" sz="14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16</a:t>
                      </a:r>
                      <a:endParaRPr lang="zh-TW" altLang="en-US" sz="14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642661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>
                          <a:solidFill>
                            <a:srgbClr val="FF99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卡號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4800" dirty="0">
                          <a:solidFill>
                            <a:srgbClr val="FF9900"/>
                          </a:solidFill>
                          <a:latin typeface="Comic Sans MS" panose="030F0702030302020204" pitchFamily="66" charset="0"/>
                        </a:rPr>
                        <a:t>4</a:t>
                      </a:r>
                      <a:endParaRPr lang="zh-TW" altLang="en-US" sz="4800" dirty="0">
                        <a:solidFill>
                          <a:srgbClr val="FF9900"/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4800" dirty="0">
                          <a:solidFill>
                            <a:srgbClr val="FF9900"/>
                          </a:solidFill>
                          <a:latin typeface="Comic Sans MS" panose="030F0702030302020204" pitchFamily="66" charset="0"/>
                        </a:rPr>
                        <a:t>3</a:t>
                      </a:r>
                      <a:endParaRPr lang="zh-TW" altLang="en-US" sz="4800" dirty="0">
                        <a:solidFill>
                          <a:srgbClr val="FF9900"/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4800" dirty="0">
                          <a:solidFill>
                            <a:srgbClr val="FF9900"/>
                          </a:solidFill>
                          <a:latin typeface="Comic Sans MS" panose="030F0702030302020204" pitchFamily="66" charset="0"/>
                        </a:rPr>
                        <a:t>1</a:t>
                      </a:r>
                      <a:endParaRPr lang="zh-TW" altLang="en-US" sz="4800" dirty="0">
                        <a:solidFill>
                          <a:srgbClr val="FF9900"/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4800" dirty="0">
                          <a:solidFill>
                            <a:srgbClr val="FF9900"/>
                          </a:solidFill>
                          <a:latin typeface="Comic Sans MS" panose="030F0702030302020204" pitchFamily="66" charset="0"/>
                        </a:rPr>
                        <a:t>1</a:t>
                      </a:r>
                      <a:endParaRPr lang="zh-TW" altLang="en-US" sz="4800" dirty="0">
                        <a:solidFill>
                          <a:srgbClr val="FF9900"/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4800" dirty="0">
                          <a:solidFill>
                            <a:srgbClr val="FF9900"/>
                          </a:solidFill>
                          <a:latin typeface="Comic Sans MS" panose="030F0702030302020204" pitchFamily="66" charset="0"/>
                        </a:rPr>
                        <a:t>4</a:t>
                      </a:r>
                      <a:endParaRPr lang="zh-TW" altLang="en-US" sz="4800" dirty="0">
                        <a:solidFill>
                          <a:srgbClr val="FF9900"/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4800" dirty="0">
                          <a:solidFill>
                            <a:srgbClr val="FF9900"/>
                          </a:solidFill>
                          <a:latin typeface="Comic Sans MS" panose="030F0702030302020204" pitchFamily="66" charset="0"/>
                        </a:rPr>
                        <a:t>6</a:t>
                      </a:r>
                      <a:endParaRPr lang="zh-TW" altLang="en-US" sz="4800" dirty="0">
                        <a:solidFill>
                          <a:srgbClr val="FF9900"/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4800" dirty="0">
                          <a:solidFill>
                            <a:srgbClr val="FF9900"/>
                          </a:solidFill>
                          <a:latin typeface="Comic Sans MS" panose="030F0702030302020204" pitchFamily="66" charset="0"/>
                        </a:rPr>
                        <a:t>5 </a:t>
                      </a:r>
                      <a:endParaRPr lang="zh-TW" altLang="en-US" sz="4800" dirty="0">
                        <a:solidFill>
                          <a:srgbClr val="FF9900"/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4800" dirty="0">
                          <a:solidFill>
                            <a:srgbClr val="FF9900"/>
                          </a:solidFill>
                          <a:latin typeface="Comic Sans MS" panose="030F0702030302020204" pitchFamily="66" charset="0"/>
                        </a:rPr>
                        <a:t>6</a:t>
                      </a:r>
                      <a:endParaRPr lang="zh-TW" altLang="en-US" sz="4800" dirty="0">
                        <a:solidFill>
                          <a:srgbClr val="FF9900"/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4800" dirty="0">
                          <a:solidFill>
                            <a:srgbClr val="FF9900"/>
                          </a:solidFill>
                          <a:latin typeface="Comic Sans MS" panose="030F0702030302020204" pitchFamily="66" charset="0"/>
                        </a:rPr>
                        <a:t>0</a:t>
                      </a:r>
                      <a:endParaRPr lang="zh-TW" altLang="en-US" sz="4800" dirty="0">
                        <a:solidFill>
                          <a:srgbClr val="FF9900"/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4800" dirty="0">
                          <a:solidFill>
                            <a:srgbClr val="FF9900"/>
                          </a:solidFill>
                          <a:latin typeface="Comic Sans MS" panose="030F0702030302020204" pitchFamily="66" charset="0"/>
                        </a:rPr>
                        <a:t>6</a:t>
                      </a:r>
                      <a:endParaRPr lang="zh-TW" altLang="en-US" sz="4800" dirty="0">
                        <a:solidFill>
                          <a:srgbClr val="FF9900"/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4800" dirty="0">
                          <a:solidFill>
                            <a:srgbClr val="FF9900"/>
                          </a:solidFill>
                          <a:latin typeface="Comic Sans MS" panose="030F0702030302020204" pitchFamily="66" charset="0"/>
                        </a:rPr>
                        <a:t>4</a:t>
                      </a:r>
                      <a:endParaRPr lang="zh-TW" altLang="en-US" sz="4800" dirty="0">
                        <a:solidFill>
                          <a:srgbClr val="FF9900"/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4800" dirty="0">
                          <a:solidFill>
                            <a:srgbClr val="FF9900"/>
                          </a:solidFill>
                          <a:latin typeface="Comic Sans MS" panose="030F0702030302020204" pitchFamily="66" charset="0"/>
                        </a:rPr>
                        <a:t>0</a:t>
                      </a:r>
                      <a:endParaRPr lang="zh-TW" altLang="en-US" sz="4800" dirty="0">
                        <a:solidFill>
                          <a:srgbClr val="FF9900"/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4800" dirty="0">
                          <a:solidFill>
                            <a:srgbClr val="FF9900"/>
                          </a:solidFill>
                          <a:latin typeface="Comic Sans MS" panose="030F0702030302020204" pitchFamily="66" charset="0"/>
                        </a:rPr>
                        <a:t>6</a:t>
                      </a:r>
                      <a:endParaRPr lang="zh-TW" altLang="en-US" sz="4800" dirty="0">
                        <a:solidFill>
                          <a:srgbClr val="FF9900"/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4800" dirty="0">
                          <a:solidFill>
                            <a:srgbClr val="FF9900"/>
                          </a:solidFill>
                          <a:latin typeface="Comic Sans MS" panose="030F0702030302020204" pitchFamily="66" charset="0"/>
                        </a:rPr>
                        <a:t>1</a:t>
                      </a:r>
                      <a:endParaRPr lang="zh-TW" altLang="en-US" sz="4800" dirty="0">
                        <a:solidFill>
                          <a:srgbClr val="FF9900"/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4800" dirty="0">
                          <a:solidFill>
                            <a:srgbClr val="FF9900"/>
                          </a:solidFill>
                          <a:latin typeface="Comic Sans MS" panose="030F0702030302020204" pitchFamily="66" charset="0"/>
                        </a:rPr>
                        <a:t>3</a:t>
                      </a:r>
                      <a:endParaRPr lang="zh-TW" altLang="en-US" sz="4800" dirty="0">
                        <a:solidFill>
                          <a:srgbClr val="FF9900"/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4800" dirty="0">
                          <a:solidFill>
                            <a:srgbClr val="FF9900"/>
                          </a:solidFill>
                          <a:latin typeface="Comic Sans MS" panose="030F0702030302020204" pitchFamily="66" charset="0"/>
                        </a:rPr>
                        <a:t>1</a:t>
                      </a:r>
                      <a:endParaRPr lang="zh-TW" altLang="en-US" sz="4800" dirty="0">
                        <a:solidFill>
                          <a:srgbClr val="FF9900"/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835734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292837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>
                          <a:solidFill>
                            <a:srgbClr val="0070C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權重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>
                          <a:solidFill>
                            <a:srgbClr val="0070C0"/>
                          </a:solidFill>
                        </a:rPr>
                        <a:t>2</a:t>
                      </a:r>
                      <a:endParaRPr lang="zh-TW" altLang="en-US" sz="2800" dirty="0">
                        <a:solidFill>
                          <a:srgbClr val="0070C0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>
                          <a:solidFill>
                            <a:srgbClr val="0070C0"/>
                          </a:solidFill>
                        </a:rPr>
                        <a:t>1</a:t>
                      </a:r>
                      <a:endParaRPr lang="zh-TW" altLang="en-US" sz="2800" dirty="0">
                        <a:solidFill>
                          <a:srgbClr val="0070C0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>
                          <a:solidFill>
                            <a:srgbClr val="0070C0"/>
                          </a:solidFill>
                        </a:rPr>
                        <a:t>2</a:t>
                      </a:r>
                      <a:endParaRPr lang="zh-TW" altLang="en-US" sz="2800" dirty="0">
                        <a:solidFill>
                          <a:srgbClr val="0070C0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>
                          <a:solidFill>
                            <a:srgbClr val="0070C0"/>
                          </a:solidFill>
                        </a:rPr>
                        <a:t>1</a:t>
                      </a:r>
                      <a:endParaRPr lang="zh-TW" altLang="en-US" sz="2800" dirty="0">
                        <a:solidFill>
                          <a:srgbClr val="0070C0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>
                          <a:solidFill>
                            <a:srgbClr val="0070C0"/>
                          </a:solidFill>
                        </a:rPr>
                        <a:t>2</a:t>
                      </a:r>
                      <a:endParaRPr lang="zh-TW" altLang="en-US" sz="2800" dirty="0">
                        <a:solidFill>
                          <a:srgbClr val="0070C0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>
                          <a:solidFill>
                            <a:srgbClr val="0070C0"/>
                          </a:solidFill>
                        </a:rPr>
                        <a:t>1</a:t>
                      </a:r>
                      <a:endParaRPr lang="zh-TW" altLang="en-US" sz="2800" dirty="0">
                        <a:solidFill>
                          <a:srgbClr val="0070C0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>
                          <a:solidFill>
                            <a:srgbClr val="0070C0"/>
                          </a:solidFill>
                        </a:rPr>
                        <a:t>2</a:t>
                      </a:r>
                      <a:endParaRPr lang="zh-TW" altLang="en-US" sz="2800" dirty="0">
                        <a:solidFill>
                          <a:srgbClr val="0070C0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>
                          <a:solidFill>
                            <a:srgbClr val="0070C0"/>
                          </a:solidFill>
                        </a:rPr>
                        <a:t>1</a:t>
                      </a:r>
                      <a:endParaRPr lang="zh-TW" altLang="en-US" sz="2800" dirty="0">
                        <a:solidFill>
                          <a:srgbClr val="0070C0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>
                          <a:solidFill>
                            <a:srgbClr val="0070C0"/>
                          </a:solidFill>
                        </a:rPr>
                        <a:t>2</a:t>
                      </a:r>
                      <a:endParaRPr lang="zh-TW" altLang="en-US" sz="2800" dirty="0">
                        <a:solidFill>
                          <a:srgbClr val="0070C0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>
                          <a:solidFill>
                            <a:srgbClr val="0070C0"/>
                          </a:solidFill>
                        </a:rPr>
                        <a:t>1</a:t>
                      </a:r>
                      <a:endParaRPr lang="zh-TW" altLang="en-US" sz="2800" dirty="0">
                        <a:solidFill>
                          <a:srgbClr val="0070C0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>
                          <a:solidFill>
                            <a:srgbClr val="0070C0"/>
                          </a:solidFill>
                        </a:rPr>
                        <a:t>2</a:t>
                      </a:r>
                      <a:endParaRPr lang="zh-TW" altLang="en-US" sz="2800" dirty="0">
                        <a:solidFill>
                          <a:srgbClr val="0070C0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>
                          <a:solidFill>
                            <a:srgbClr val="0070C0"/>
                          </a:solidFill>
                        </a:rPr>
                        <a:t>1</a:t>
                      </a:r>
                      <a:endParaRPr lang="zh-TW" altLang="en-US" sz="2800" dirty="0">
                        <a:solidFill>
                          <a:srgbClr val="0070C0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>
                          <a:solidFill>
                            <a:srgbClr val="0070C0"/>
                          </a:solidFill>
                        </a:rPr>
                        <a:t>2</a:t>
                      </a:r>
                      <a:endParaRPr lang="zh-TW" altLang="en-US" sz="2800" dirty="0">
                        <a:solidFill>
                          <a:srgbClr val="0070C0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>
                          <a:solidFill>
                            <a:srgbClr val="0070C0"/>
                          </a:solidFill>
                        </a:rPr>
                        <a:t>1</a:t>
                      </a:r>
                      <a:endParaRPr lang="zh-TW" altLang="en-US" sz="2800" dirty="0">
                        <a:solidFill>
                          <a:srgbClr val="0070C0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>
                          <a:solidFill>
                            <a:srgbClr val="0070C0"/>
                          </a:solidFill>
                        </a:rPr>
                        <a:t>2</a:t>
                      </a:r>
                      <a:endParaRPr lang="zh-TW" altLang="en-US" sz="2800" dirty="0">
                        <a:solidFill>
                          <a:srgbClr val="0070C0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dirty="0">
                        <a:solidFill>
                          <a:srgbClr val="0070C0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946634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243616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5009803"/>
                  </a:ext>
                </a:extLst>
              </a:tr>
            </a:tbl>
          </a:graphicData>
        </a:graphic>
      </p:graphicFrame>
      <p:sp>
        <p:nvSpPr>
          <p:cNvPr id="18" name="文字方塊 17">
            <a:extLst>
              <a:ext uri="{FF2B5EF4-FFF2-40B4-BE49-F238E27FC236}">
                <a16:creationId xmlns:a16="http://schemas.microsoft.com/office/drawing/2014/main" id="{D20BB2E0-52D4-4FEF-BC7B-529047BB5B27}"/>
              </a:ext>
            </a:extLst>
          </p:cNvPr>
          <p:cNvSpPr txBox="1"/>
          <p:nvPr/>
        </p:nvSpPr>
        <p:spPr>
          <a:xfrm>
            <a:off x="66097" y="3400003"/>
            <a:ext cx="7013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b="1" dirty="0">
                <a:solidFill>
                  <a:srgbClr val="0070C0"/>
                </a:solidFill>
                <a:latin typeface="Arial Black" panose="020B0A04020102020204" pitchFamily="34" charset="0"/>
              </a:rPr>
              <a:t>1.</a:t>
            </a:r>
            <a:endParaRPr lang="zh-TW" altLang="en-US" sz="3200" b="1" dirty="0">
              <a:solidFill>
                <a:srgbClr val="0070C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25761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字方塊 9">
            <a:extLst>
              <a:ext uri="{FF2B5EF4-FFF2-40B4-BE49-F238E27FC236}">
                <a16:creationId xmlns:a16="http://schemas.microsoft.com/office/drawing/2014/main" id="{CEA290CC-08AB-45A8-946F-435409A544C6}"/>
              </a:ext>
            </a:extLst>
          </p:cNvPr>
          <p:cNvSpPr txBox="1"/>
          <p:nvPr/>
        </p:nvSpPr>
        <p:spPr>
          <a:xfrm>
            <a:off x="130911" y="116632"/>
            <a:ext cx="72481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6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信用卡卡號的檢查碼</a:t>
            </a:r>
            <a:endParaRPr lang="en-US" altLang="zh-TW" sz="6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1976FE60-BD66-4E3B-B75B-D7FE0EF107E8}"/>
              </a:ext>
            </a:extLst>
          </p:cNvPr>
          <p:cNvGraphicFramePr>
            <a:graphicFrameLocks noGrp="1"/>
          </p:cNvGraphicFramePr>
          <p:nvPr/>
        </p:nvGraphicFramePr>
        <p:xfrm>
          <a:off x="174746" y="2184578"/>
          <a:ext cx="11886343" cy="3022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42343">
                  <a:extLst>
                    <a:ext uri="{9D8B030D-6E8A-4147-A177-3AD203B41FA5}">
                      <a16:colId xmlns:a16="http://schemas.microsoft.com/office/drawing/2014/main" val="802392039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3488607145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13096960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784606347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397145025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392216108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617860862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691288728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3725716336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3408477919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433759900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929873525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154893834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02175006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542663503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79838328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37717618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</a:t>
                      </a:r>
                      <a:endParaRPr lang="zh-TW" altLang="en-US" sz="14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2</a:t>
                      </a:r>
                      <a:endParaRPr lang="zh-TW" altLang="en-US" sz="14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3</a:t>
                      </a:r>
                      <a:endParaRPr lang="zh-TW" altLang="en-US" sz="14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4</a:t>
                      </a:r>
                      <a:endParaRPr lang="zh-TW" altLang="en-US" sz="14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5</a:t>
                      </a:r>
                      <a:endParaRPr lang="zh-TW" altLang="en-US" sz="14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6</a:t>
                      </a:r>
                      <a:endParaRPr lang="zh-TW" altLang="en-US" sz="14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7</a:t>
                      </a:r>
                      <a:endParaRPr lang="zh-TW" altLang="en-US" sz="14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8</a:t>
                      </a:r>
                      <a:endParaRPr lang="zh-TW" altLang="en-US" sz="14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9</a:t>
                      </a:r>
                      <a:endParaRPr lang="zh-TW" altLang="en-US" sz="14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10</a:t>
                      </a:r>
                      <a:endParaRPr lang="zh-TW" altLang="en-US" sz="14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11</a:t>
                      </a:r>
                      <a:endParaRPr lang="zh-TW" altLang="en-US" sz="14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12</a:t>
                      </a:r>
                      <a:endParaRPr lang="zh-TW" altLang="en-US" sz="14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13</a:t>
                      </a:r>
                      <a:endParaRPr lang="zh-TW" altLang="en-US" sz="14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14</a:t>
                      </a:r>
                      <a:endParaRPr lang="zh-TW" altLang="en-US" sz="14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15</a:t>
                      </a:r>
                      <a:endParaRPr lang="zh-TW" altLang="en-US" sz="14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16</a:t>
                      </a:r>
                      <a:endParaRPr lang="zh-TW" altLang="en-US" sz="14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642661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>
                          <a:solidFill>
                            <a:srgbClr val="FF99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卡號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4800" dirty="0">
                          <a:solidFill>
                            <a:srgbClr val="FF9900"/>
                          </a:solidFill>
                          <a:latin typeface="Comic Sans MS" panose="030F0702030302020204" pitchFamily="66" charset="0"/>
                        </a:rPr>
                        <a:t>4</a:t>
                      </a:r>
                      <a:endParaRPr lang="zh-TW" altLang="en-US" sz="4800" dirty="0">
                        <a:solidFill>
                          <a:srgbClr val="FF9900"/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4800" dirty="0">
                          <a:solidFill>
                            <a:srgbClr val="FF9900"/>
                          </a:solidFill>
                          <a:latin typeface="Comic Sans MS" panose="030F0702030302020204" pitchFamily="66" charset="0"/>
                        </a:rPr>
                        <a:t>3</a:t>
                      </a:r>
                      <a:endParaRPr lang="zh-TW" altLang="en-US" sz="4800" dirty="0">
                        <a:solidFill>
                          <a:srgbClr val="FF9900"/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4800" dirty="0">
                          <a:solidFill>
                            <a:srgbClr val="FF9900"/>
                          </a:solidFill>
                          <a:latin typeface="Comic Sans MS" panose="030F0702030302020204" pitchFamily="66" charset="0"/>
                        </a:rPr>
                        <a:t>1</a:t>
                      </a:r>
                      <a:endParaRPr lang="zh-TW" altLang="en-US" sz="4800" dirty="0">
                        <a:solidFill>
                          <a:srgbClr val="FF9900"/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4800" dirty="0">
                          <a:solidFill>
                            <a:srgbClr val="FF9900"/>
                          </a:solidFill>
                          <a:latin typeface="Comic Sans MS" panose="030F0702030302020204" pitchFamily="66" charset="0"/>
                        </a:rPr>
                        <a:t>1</a:t>
                      </a:r>
                      <a:endParaRPr lang="zh-TW" altLang="en-US" sz="4800" dirty="0">
                        <a:solidFill>
                          <a:srgbClr val="FF9900"/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4800" dirty="0">
                          <a:solidFill>
                            <a:srgbClr val="FF9900"/>
                          </a:solidFill>
                          <a:latin typeface="Comic Sans MS" panose="030F0702030302020204" pitchFamily="66" charset="0"/>
                        </a:rPr>
                        <a:t>4</a:t>
                      </a:r>
                      <a:endParaRPr lang="zh-TW" altLang="en-US" sz="4800" dirty="0">
                        <a:solidFill>
                          <a:srgbClr val="FF9900"/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4800" dirty="0">
                          <a:solidFill>
                            <a:srgbClr val="FF9900"/>
                          </a:solidFill>
                          <a:latin typeface="Comic Sans MS" panose="030F0702030302020204" pitchFamily="66" charset="0"/>
                        </a:rPr>
                        <a:t>6</a:t>
                      </a:r>
                      <a:endParaRPr lang="zh-TW" altLang="en-US" sz="4800" dirty="0">
                        <a:solidFill>
                          <a:srgbClr val="FF9900"/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4800" dirty="0">
                          <a:solidFill>
                            <a:srgbClr val="FF9900"/>
                          </a:solidFill>
                          <a:latin typeface="Comic Sans MS" panose="030F0702030302020204" pitchFamily="66" charset="0"/>
                        </a:rPr>
                        <a:t>5 </a:t>
                      </a:r>
                      <a:endParaRPr lang="zh-TW" altLang="en-US" sz="4800" dirty="0">
                        <a:solidFill>
                          <a:srgbClr val="FF9900"/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4800" dirty="0">
                          <a:solidFill>
                            <a:srgbClr val="FF9900"/>
                          </a:solidFill>
                          <a:latin typeface="Comic Sans MS" panose="030F0702030302020204" pitchFamily="66" charset="0"/>
                        </a:rPr>
                        <a:t>6</a:t>
                      </a:r>
                      <a:endParaRPr lang="zh-TW" altLang="en-US" sz="4800" dirty="0">
                        <a:solidFill>
                          <a:srgbClr val="FF9900"/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4800" dirty="0">
                          <a:solidFill>
                            <a:srgbClr val="FF9900"/>
                          </a:solidFill>
                          <a:latin typeface="Comic Sans MS" panose="030F0702030302020204" pitchFamily="66" charset="0"/>
                        </a:rPr>
                        <a:t>0</a:t>
                      </a:r>
                      <a:endParaRPr lang="zh-TW" altLang="en-US" sz="4800" dirty="0">
                        <a:solidFill>
                          <a:srgbClr val="FF9900"/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4800" dirty="0">
                          <a:solidFill>
                            <a:srgbClr val="FF9900"/>
                          </a:solidFill>
                          <a:latin typeface="Comic Sans MS" panose="030F0702030302020204" pitchFamily="66" charset="0"/>
                        </a:rPr>
                        <a:t>6</a:t>
                      </a:r>
                      <a:endParaRPr lang="zh-TW" altLang="en-US" sz="4800" dirty="0">
                        <a:solidFill>
                          <a:srgbClr val="FF9900"/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4800" dirty="0">
                          <a:solidFill>
                            <a:srgbClr val="FF9900"/>
                          </a:solidFill>
                          <a:latin typeface="Comic Sans MS" panose="030F0702030302020204" pitchFamily="66" charset="0"/>
                        </a:rPr>
                        <a:t>4</a:t>
                      </a:r>
                      <a:endParaRPr lang="zh-TW" altLang="en-US" sz="4800" dirty="0">
                        <a:solidFill>
                          <a:srgbClr val="FF9900"/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4800" dirty="0">
                          <a:solidFill>
                            <a:srgbClr val="FF9900"/>
                          </a:solidFill>
                          <a:latin typeface="Comic Sans MS" panose="030F0702030302020204" pitchFamily="66" charset="0"/>
                        </a:rPr>
                        <a:t>0</a:t>
                      </a:r>
                      <a:endParaRPr lang="zh-TW" altLang="en-US" sz="4800" dirty="0">
                        <a:solidFill>
                          <a:srgbClr val="FF9900"/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4800" dirty="0">
                          <a:solidFill>
                            <a:srgbClr val="FF9900"/>
                          </a:solidFill>
                          <a:latin typeface="Comic Sans MS" panose="030F0702030302020204" pitchFamily="66" charset="0"/>
                        </a:rPr>
                        <a:t>6</a:t>
                      </a:r>
                      <a:endParaRPr lang="zh-TW" altLang="en-US" sz="4800" dirty="0">
                        <a:solidFill>
                          <a:srgbClr val="FF9900"/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4800" dirty="0">
                          <a:solidFill>
                            <a:srgbClr val="FF9900"/>
                          </a:solidFill>
                          <a:latin typeface="Comic Sans MS" panose="030F0702030302020204" pitchFamily="66" charset="0"/>
                        </a:rPr>
                        <a:t>1</a:t>
                      </a:r>
                      <a:endParaRPr lang="zh-TW" altLang="en-US" sz="4800" dirty="0">
                        <a:solidFill>
                          <a:srgbClr val="FF9900"/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4800" dirty="0">
                          <a:solidFill>
                            <a:srgbClr val="FF9900"/>
                          </a:solidFill>
                          <a:latin typeface="Comic Sans MS" panose="030F0702030302020204" pitchFamily="66" charset="0"/>
                        </a:rPr>
                        <a:t>3</a:t>
                      </a:r>
                      <a:endParaRPr lang="zh-TW" altLang="en-US" sz="4800" dirty="0">
                        <a:solidFill>
                          <a:srgbClr val="FF9900"/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4800" dirty="0">
                          <a:solidFill>
                            <a:srgbClr val="FF9900"/>
                          </a:solidFill>
                          <a:latin typeface="Comic Sans MS" panose="030F0702030302020204" pitchFamily="66" charset="0"/>
                        </a:rPr>
                        <a:t>1</a:t>
                      </a:r>
                      <a:endParaRPr lang="zh-TW" altLang="en-US" sz="4800" dirty="0">
                        <a:solidFill>
                          <a:srgbClr val="FF9900"/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835734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X</a:t>
                      </a:r>
                      <a:endParaRPr lang="zh-TW" altLang="en-US" sz="14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X</a:t>
                      </a:r>
                      <a:endParaRPr lang="zh-TW" altLang="en-US" sz="14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X</a:t>
                      </a:r>
                      <a:endParaRPr lang="zh-TW" altLang="en-US" sz="14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X</a:t>
                      </a:r>
                      <a:endParaRPr lang="zh-TW" altLang="en-US" sz="14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X</a:t>
                      </a:r>
                      <a:endParaRPr lang="zh-TW" altLang="en-US" sz="14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X</a:t>
                      </a:r>
                      <a:endParaRPr lang="zh-TW" altLang="en-US" sz="14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X</a:t>
                      </a:r>
                      <a:endParaRPr lang="zh-TW" altLang="en-US" sz="14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X</a:t>
                      </a:r>
                      <a:endParaRPr lang="zh-TW" altLang="en-US" sz="14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X</a:t>
                      </a:r>
                      <a:endParaRPr lang="zh-TW" altLang="en-US" sz="14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X</a:t>
                      </a:r>
                      <a:endParaRPr lang="zh-TW" altLang="en-US" sz="14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X</a:t>
                      </a:r>
                      <a:endParaRPr lang="zh-TW" altLang="en-US" sz="14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X</a:t>
                      </a:r>
                      <a:endParaRPr lang="zh-TW" altLang="en-US" sz="14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X</a:t>
                      </a:r>
                      <a:endParaRPr lang="zh-TW" altLang="en-US" sz="14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X</a:t>
                      </a:r>
                      <a:endParaRPr lang="zh-TW" altLang="en-US" sz="14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X</a:t>
                      </a:r>
                      <a:endParaRPr lang="zh-TW" altLang="en-US" sz="14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292837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>
                          <a:solidFill>
                            <a:srgbClr val="0070C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權重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>
                          <a:solidFill>
                            <a:srgbClr val="0070C0"/>
                          </a:solidFill>
                        </a:rPr>
                        <a:t>2</a:t>
                      </a:r>
                      <a:endParaRPr lang="zh-TW" altLang="en-US" sz="2800" dirty="0">
                        <a:solidFill>
                          <a:srgbClr val="0070C0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>
                          <a:solidFill>
                            <a:srgbClr val="0070C0"/>
                          </a:solidFill>
                        </a:rPr>
                        <a:t>1</a:t>
                      </a:r>
                      <a:endParaRPr lang="zh-TW" altLang="en-US" sz="2800" dirty="0">
                        <a:solidFill>
                          <a:srgbClr val="0070C0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>
                          <a:solidFill>
                            <a:srgbClr val="0070C0"/>
                          </a:solidFill>
                        </a:rPr>
                        <a:t>2</a:t>
                      </a:r>
                      <a:endParaRPr lang="zh-TW" altLang="en-US" sz="2800" dirty="0">
                        <a:solidFill>
                          <a:srgbClr val="0070C0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>
                          <a:solidFill>
                            <a:srgbClr val="0070C0"/>
                          </a:solidFill>
                        </a:rPr>
                        <a:t>1</a:t>
                      </a:r>
                      <a:endParaRPr lang="zh-TW" altLang="en-US" sz="2800" dirty="0">
                        <a:solidFill>
                          <a:srgbClr val="0070C0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>
                          <a:solidFill>
                            <a:srgbClr val="0070C0"/>
                          </a:solidFill>
                        </a:rPr>
                        <a:t>2</a:t>
                      </a:r>
                      <a:endParaRPr lang="zh-TW" altLang="en-US" sz="2800" dirty="0">
                        <a:solidFill>
                          <a:srgbClr val="0070C0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>
                          <a:solidFill>
                            <a:srgbClr val="0070C0"/>
                          </a:solidFill>
                        </a:rPr>
                        <a:t>1</a:t>
                      </a:r>
                      <a:endParaRPr lang="zh-TW" altLang="en-US" sz="2800" dirty="0">
                        <a:solidFill>
                          <a:srgbClr val="0070C0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>
                          <a:solidFill>
                            <a:srgbClr val="0070C0"/>
                          </a:solidFill>
                        </a:rPr>
                        <a:t>2</a:t>
                      </a:r>
                      <a:endParaRPr lang="zh-TW" altLang="en-US" sz="2800" dirty="0">
                        <a:solidFill>
                          <a:srgbClr val="0070C0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>
                          <a:solidFill>
                            <a:srgbClr val="0070C0"/>
                          </a:solidFill>
                        </a:rPr>
                        <a:t>1</a:t>
                      </a:r>
                      <a:endParaRPr lang="zh-TW" altLang="en-US" sz="2800" dirty="0">
                        <a:solidFill>
                          <a:srgbClr val="0070C0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>
                          <a:solidFill>
                            <a:srgbClr val="0070C0"/>
                          </a:solidFill>
                        </a:rPr>
                        <a:t>2</a:t>
                      </a:r>
                      <a:endParaRPr lang="zh-TW" altLang="en-US" sz="2800" dirty="0">
                        <a:solidFill>
                          <a:srgbClr val="0070C0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>
                          <a:solidFill>
                            <a:srgbClr val="0070C0"/>
                          </a:solidFill>
                        </a:rPr>
                        <a:t>1</a:t>
                      </a:r>
                      <a:endParaRPr lang="zh-TW" altLang="en-US" sz="2800" dirty="0">
                        <a:solidFill>
                          <a:srgbClr val="0070C0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>
                          <a:solidFill>
                            <a:srgbClr val="0070C0"/>
                          </a:solidFill>
                        </a:rPr>
                        <a:t>2</a:t>
                      </a:r>
                      <a:endParaRPr lang="zh-TW" altLang="en-US" sz="2800" dirty="0">
                        <a:solidFill>
                          <a:srgbClr val="0070C0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>
                          <a:solidFill>
                            <a:srgbClr val="0070C0"/>
                          </a:solidFill>
                        </a:rPr>
                        <a:t>1</a:t>
                      </a:r>
                      <a:endParaRPr lang="zh-TW" altLang="en-US" sz="2800" dirty="0">
                        <a:solidFill>
                          <a:srgbClr val="0070C0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>
                          <a:solidFill>
                            <a:srgbClr val="0070C0"/>
                          </a:solidFill>
                        </a:rPr>
                        <a:t>2</a:t>
                      </a:r>
                      <a:endParaRPr lang="zh-TW" altLang="en-US" sz="2800" dirty="0">
                        <a:solidFill>
                          <a:srgbClr val="0070C0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>
                          <a:solidFill>
                            <a:srgbClr val="0070C0"/>
                          </a:solidFill>
                        </a:rPr>
                        <a:t>1</a:t>
                      </a:r>
                      <a:endParaRPr lang="zh-TW" altLang="en-US" sz="2800" dirty="0">
                        <a:solidFill>
                          <a:srgbClr val="0070C0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>
                          <a:solidFill>
                            <a:srgbClr val="0070C0"/>
                          </a:solidFill>
                        </a:rPr>
                        <a:t>2</a:t>
                      </a:r>
                      <a:endParaRPr lang="zh-TW" altLang="en-US" sz="2800" dirty="0">
                        <a:solidFill>
                          <a:srgbClr val="0070C0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dirty="0">
                        <a:solidFill>
                          <a:srgbClr val="0070C0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946634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||</a:t>
                      </a:r>
                      <a:endParaRPr lang="zh-TW" altLang="en-US" sz="12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||</a:t>
                      </a:r>
                      <a:endParaRPr lang="zh-TW" altLang="en-US" sz="12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||</a:t>
                      </a:r>
                      <a:endParaRPr lang="zh-TW" altLang="en-US" sz="12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||</a:t>
                      </a:r>
                      <a:endParaRPr lang="zh-TW" altLang="en-US" sz="12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||</a:t>
                      </a:r>
                      <a:endParaRPr lang="zh-TW" altLang="en-US" sz="12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||</a:t>
                      </a:r>
                      <a:endParaRPr lang="zh-TW" altLang="en-US" sz="12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||</a:t>
                      </a:r>
                      <a:endParaRPr lang="zh-TW" altLang="en-US" sz="12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||</a:t>
                      </a:r>
                      <a:endParaRPr lang="zh-TW" altLang="en-US" sz="12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||</a:t>
                      </a:r>
                      <a:endParaRPr lang="zh-TW" altLang="en-US" sz="12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||</a:t>
                      </a:r>
                      <a:endParaRPr lang="zh-TW" altLang="en-US" sz="12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||</a:t>
                      </a:r>
                      <a:endParaRPr lang="zh-TW" altLang="en-US" sz="12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||</a:t>
                      </a:r>
                      <a:endParaRPr lang="zh-TW" altLang="en-US" sz="12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||</a:t>
                      </a:r>
                      <a:endParaRPr lang="zh-TW" altLang="en-US" sz="12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||</a:t>
                      </a:r>
                      <a:endParaRPr lang="zh-TW" altLang="en-US" sz="12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||</a:t>
                      </a:r>
                      <a:endParaRPr lang="zh-TW" altLang="en-US" sz="12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243616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加權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8</a:t>
                      </a:r>
                      <a:endParaRPr lang="zh-TW" altLang="en-US" sz="2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3</a:t>
                      </a:r>
                      <a:endParaRPr lang="zh-TW" altLang="en-US" sz="2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</a:t>
                      </a:r>
                      <a:endParaRPr lang="zh-TW" altLang="en-US" sz="2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</a:t>
                      </a:r>
                      <a:endParaRPr lang="zh-TW" altLang="en-US" sz="2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8</a:t>
                      </a:r>
                      <a:endParaRPr lang="zh-TW" altLang="en-US" sz="2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6</a:t>
                      </a:r>
                      <a:endParaRPr lang="zh-TW" altLang="en-US" sz="2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10</a:t>
                      </a:r>
                      <a:endParaRPr lang="zh-TW" altLang="en-US" sz="2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6</a:t>
                      </a:r>
                      <a:endParaRPr lang="zh-TW" altLang="en-US" sz="2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</a:t>
                      </a:r>
                      <a:endParaRPr lang="zh-TW" altLang="en-US" sz="2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6</a:t>
                      </a:r>
                      <a:endParaRPr lang="zh-TW" altLang="en-US" sz="2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8</a:t>
                      </a:r>
                      <a:endParaRPr lang="zh-TW" altLang="en-US" sz="2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</a:t>
                      </a:r>
                      <a:endParaRPr lang="zh-TW" altLang="en-US" sz="2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12</a:t>
                      </a:r>
                      <a:endParaRPr lang="zh-TW" altLang="en-US" sz="2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</a:t>
                      </a:r>
                      <a:endParaRPr lang="zh-TW" altLang="en-US" sz="2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6</a:t>
                      </a:r>
                      <a:endParaRPr lang="zh-TW" altLang="en-US" sz="2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5009803"/>
                  </a:ext>
                </a:extLst>
              </a:tr>
            </a:tbl>
          </a:graphicData>
        </a:graphic>
      </p:graphicFrame>
      <p:sp>
        <p:nvSpPr>
          <p:cNvPr id="21" name="文字方塊 20">
            <a:extLst>
              <a:ext uri="{FF2B5EF4-FFF2-40B4-BE49-F238E27FC236}">
                <a16:creationId xmlns:a16="http://schemas.microsoft.com/office/drawing/2014/main" id="{9957A39C-3C9F-4EF9-A80A-076E7A2E2037}"/>
              </a:ext>
            </a:extLst>
          </p:cNvPr>
          <p:cNvSpPr txBox="1"/>
          <p:nvPr/>
        </p:nvSpPr>
        <p:spPr>
          <a:xfrm>
            <a:off x="58902" y="4284385"/>
            <a:ext cx="7085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Black" panose="020B0A04020102020204" pitchFamily="34" charset="0"/>
              </a:rPr>
              <a:t>2.</a:t>
            </a:r>
            <a:endParaRPr lang="zh-TW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Arial Black" panose="020B0A04020102020204" pitchFamily="34" charset="0"/>
            </a:endParaRPr>
          </a:p>
        </p:txBody>
      </p:sp>
      <p:cxnSp>
        <p:nvCxnSpPr>
          <p:cNvPr id="5" name="直線接點 4">
            <a:extLst>
              <a:ext uri="{FF2B5EF4-FFF2-40B4-BE49-F238E27FC236}">
                <a16:creationId xmlns:a16="http://schemas.microsoft.com/office/drawing/2014/main" id="{36E33915-C2CE-4CCD-AE7B-8CE5B5CAD1EF}"/>
              </a:ext>
            </a:extLst>
          </p:cNvPr>
          <p:cNvCxnSpPr>
            <a:cxnSpLocks/>
          </p:cNvCxnSpPr>
          <p:nvPr/>
        </p:nvCxnSpPr>
        <p:spPr>
          <a:xfrm>
            <a:off x="5393803" y="4818922"/>
            <a:ext cx="376882" cy="277007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字方塊 6">
            <a:extLst>
              <a:ext uri="{FF2B5EF4-FFF2-40B4-BE49-F238E27FC236}">
                <a16:creationId xmlns:a16="http://schemas.microsoft.com/office/drawing/2014/main" id="{CD8357EA-4669-4446-8EA8-BB5F308AB578}"/>
              </a:ext>
            </a:extLst>
          </p:cNvPr>
          <p:cNvSpPr txBox="1"/>
          <p:nvPr/>
        </p:nvSpPr>
        <p:spPr>
          <a:xfrm>
            <a:off x="5632420" y="4930900"/>
            <a:ext cx="6435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zh-TW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0C039F5F-FEAC-4A39-B5E2-FE9617720125}"/>
              </a:ext>
            </a:extLst>
          </p:cNvPr>
          <p:cNvSpPr txBox="1"/>
          <p:nvPr/>
        </p:nvSpPr>
        <p:spPr>
          <a:xfrm>
            <a:off x="9735597" y="4928447"/>
            <a:ext cx="6435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endParaRPr lang="zh-TW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0140C3B1-16CD-4455-918C-8F1362D715B0}"/>
              </a:ext>
            </a:extLst>
          </p:cNvPr>
          <p:cNvCxnSpPr>
            <a:cxnSpLocks/>
          </p:cNvCxnSpPr>
          <p:nvPr/>
        </p:nvCxnSpPr>
        <p:spPr>
          <a:xfrm>
            <a:off x="9490830" y="4810800"/>
            <a:ext cx="376882" cy="277007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9082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ctrTitle"/>
          </p:nvPr>
        </p:nvSpPr>
        <p:spPr>
          <a:xfrm>
            <a:off x="-37380" y="2564904"/>
            <a:ext cx="12192000" cy="1470025"/>
          </a:xfrm>
        </p:spPr>
        <p:txBody>
          <a:bodyPr/>
          <a:lstStyle/>
          <a:p>
            <a:r>
              <a:rPr lang="zh-TW" altLang="en-US" sz="6200" dirty="0"/>
              <a:t>說到信用卡，你想到什麼？</a:t>
            </a:r>
          </a:p>
        </p:txBody>
      </p:sp>
      <p:pic>
        <p:nvPicPr>
          <p:cNvPr id="6" name="圖片 6" descr="crop380w_credit_cards.png">
            <a:extLst>
              <a:ext uri="{FF2B5EF4-FFF2-40B4-BE49-F238E27FC236}">
                <a16:creationId xmlns:a16="http://schemas.microsoft.com/office/drawing/2014/main" id="{C28B4683-B155-45A6-9E23-0204A79EE8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0448" y="4812276"/>
            <a:ext cx="3037856" cy="2211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607298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字方塊 9">
            <a:extLst>
              <a:ext uri="{FF2B5EF4-FFF2-40B4-BE49-F238E27FC236}">
                <a16:creationId xmlns:a16="http://schemas.microsoft.com/office/drawing/2014/main" id="{CEA290CC-08AB-45A8-946F-435409A544C6}"/>
              </a:ext>
            </a:extLst>
          </p:cNvPr>
          <p:cNvSpPr txBox="1"/>
          <p:nvPr/>
        </p:nvSpPr>
        <p:spPr>
          <a:xfrm>
            <a:off x="130911" y="116632"/>
            <a:ext cx="72481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6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信用卡卡號的檢查碼</a:t>
            </a:r>
            <a:endParaRPr lang="en-US" altLang="zh-TW" sz="6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1976FE60-BD66-4E3B-B75B-D7FE0EF107E8}"/>
              </a:ext>
            </a:extLst>
          </p:cNvPr>
          <p:cNvGraphicFramePr>
            <a:graphicFrameLocks noGrp="1"/>
          </p:cNvGraphicFramePr>
          <p:nvPr/>
        </p:nvGraphicFramePr>
        <p:xfrm>
          <a:off x="174746" y="2184578"/>
          <a:ext cx="11886343" cy="3022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42343">
                  <a:extLst>
                    <a:ext uri="{9D8B030D-6E8A-4147-A177-3AD203B41FA5}">
                      <a16:colId xmlns:a16="http://schemas.microsoft.com/office/drawing/2014/main" val="802392039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3488607145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13096960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784606347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397145025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392216108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617860862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691288728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3725716336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3408477919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433759900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929873525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154893834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02175006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542663503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79838328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37717618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</a:t>
                      </a:r>
                      <a:endParaRPr lang="zh-TW" altLang="en-US" sz="14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2</a:t>
                      </a:r>
                      <a:endParaRPr lang="zh-TW" altLang="en-US" sz="14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3</a:t>
                      </a:r>
                      <a:endParaRPr lang="zh-TW" altLang="en-US" sz="14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4</a:t>
                      </a:r>
                      <a:endParaRPr lang="zh-TW" altLang="en-US" sz="14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5</a:t>
                      </a:r>
                      <a:endParaRPr lang="zh-TW" altLang="en-US" sz="14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6</a:t>
                      </a:r>
                      <a:endParaRPr lang="zh-TW" altLang="en-US" sz="14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7</a:t>
                      </a:r>
                      <a:endParaRPr lang="zh-TW" altLang="en-US" sz="14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8</a:t>
                      </a:r>
                      <a:endParaRPr lang="zh-TW" altLang="en-US" sz="14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9</a:t>
                      </a:r>
                      <a:endParaRPr lang="zh-TW" altLang="en-US" sz="14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10</a:t>
                      </a:r>
                      <a:endParaRPr lang="zh-TW" altLang="en-US" sz="14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11</a:t>
                      </a:r>
                      <a:endParaRPr lang="zh-TW" altLang="en-US" sz="14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12</a:t>
                      </a:r>
                      <a:endParaRPr lang="zh-TW" altLang="en-US" sz="14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13</a:t>
                      </a:r>
                      <a:endParaRPr lang="zh-TW" altLang="en-US" sz="14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14</a:t>
                      </a:r>
                      <a:endParaRPr lang="zh-TW" altLang="en-US" sz="14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15</a:t>
                      </a:r>
                      <a:endParaRPr lang="zh-TW" altLang="en-US" sz="14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16</a:t>
                      </a:r>
                      <a:endParaRPr lang="zh-TW" altLang="en-US" sz="14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642661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>
                          <a:solidFill>
                            <a:srgbClr val="FF99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卡號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4800" dirty="0">
                          <a:solidFill>
                            <a:srgbClr val="FF9900"/>
                          </a:solidFill>
                          <a:latin typeface="Comic Sans MS" panose="030F0702030302020204" pitchFamily="66" charset="0"/>
                        </a:rPr>
                        <a:t>4</a:t>
                      </a:r>
                      <a:endParaRPr lang="zh-TW" altLang="en-US" sz="4800" dirty="0">
                        <a:solidFill>
                          <a:srgbClr val="FF9900"/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4800" dirty="0">
                          <a:solidFill>
                            <a:srgbClr val="FF9900"/>
                          </a:solidFill>
                          <a:latin typeface="Comic Sans MS" panose="030F0702030302020204" pitchFamily="66" charset="0"/>
                        </a:rPr>
                        <a:t>3</a:t>
                      </a:r>
                      <a:endParaRPr lang="zh-TW" altLang="en-US" sz="4800" dirty="0">
                        <a:solidFill>
                          <a:srgbClr val="FF9900"/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4800" dirty="0">
                          <a:solidFill>
                            <a:srgbClr val="FF9900"/>
                          </a:solidFill>
                          <a:latin typeface="Comic Sans MS" panose="030F0702030302020204" pitchFamily="66" charset="0"/>
                        </a:rPr>
                        <a:t>1</a:t>
                      </a:r>
                      <a:endParaRPr lang="zh-TW" altLang="en-US" sz="4800" dirty="0">
                        <a:solidFill>
                          <a:srgbClr val="FF9900"/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4800" dirty="0">
                          <a:solidFill>
                            <a:srgbClr val="FF9900"/>
                          </a:solidFill>
                          <a:latin typeface="Comic Sans MS" panose="030F0702030302020204" pitchFamily="66" charset="0"/>
                        </a:rPr>
                        <a:t>1</a:t>
                      </a:r>
                      <a:endParaRPr lang="zh-TW" altLang="en-US" sz="4800" dirty="0">
                        <a:solidFill>
                          <a:srgbClr val="FF9900"/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4800" dirty="0">
                          <a:solidFill>
                            <a:srgbClr val="FF9900"/>
                          </a:solidFill>
                          <a:latin typeface="Comic Sans MS" panose="030F0702030302020204" pitchFamily="66" charset="0"/>
                        </a:rPr>
                        <a:t>4</a:t>
                      </a:r>
                      <a:endParaRPr lang="zh-TW" altLang="en-US" sz="4800" dirty="0">
                        <a:solidFill>
                          <a:srgbClr val="FF9900"/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4800" dirty="0">
                          <a:solidFill>
                            <a:srgbClr val="FF9900"/>
                          </a:solidFill>
                          <a:latin typeface="Comic Sans MS" panose="030F0702030302020204" pitchFamily="66" charset="0"/>
                        </a:rPr>
                        <a:t>6</a:t>
                      </a:r>
                      <a:endParaRPr lang="zh-TW" altLang="en-US" sz="4800" dirty="0">
                        <a:solidFill>
                          <a:srgbClr val="FF9900"/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4800" dirty="0">
                          <a:solidFill>
                            <a:srgbClr val="FF9900"/>
                          </a:solidFill>
                          <a:latin typeface="Comic Sans MS" panose="030F0702030302020204" pitchFamily="66" charset="0"/>
                        </a:rPr>
                        <a:t>5 </a:t>
                      </a:r>
                      <a:endParaRPr lang="zh-TW" altLang="en-US" sz="4800" dirty="0">
                        <a:solidFill>
                          <a:srgbClr val="FF9900"/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4800" dirty="0">
                          <a:solidFill>
                            <a:srgbClr val="FF9900"/>
                          </a:solidFill>
                          <a:latin typeface="Comic Sans MS" panose="030F0702030302020204" pitchFamily="66" charset="0"/>
                        </a:rPr>
                        <a:t>6</a:t>
                      </a:r>
                      <a:endParaRPr lang="zh-TW" altLang="en-US" sz="4800" dirty="0">
                        <a:solidFill>
                          <a:srgbClr val="FF9900"/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4800" dirty="0">
                          <a:solidFill>
                            <a:srgbClr val="FF9900"/>
                          </a:solidFill>
                          <a:latin typeface="Comic Sans MS" panose="030F0702030302020204" pitchFamily="66" charset="0"/>
                        </a:rPr>
                        <a:t>0</a:t>
                      </a:r>
                      <a:endParaRPr lang="zh-TW" altLang="en-US" sz="4800" dirty="0">
                        <a:solidFill>
                          <a:srgbClr val="FF9900"/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4800" dirty="0">
                          <a:solidFill>
                            <a:srgbClr val="FF9900"/>
                          </a:solidFill>
                          <a:latin typeface="Comic Sans MS" panose="030F0702030302020204" pitchFamily="66" charset="0"/>
                        </a:rPr>
                        <a:t>6</a:t>
                      </a:r>
                      <a:endParaRPr lang="zh-TW" altLang="en-US" sz="4800" dirty="0">
                        <a:solidFill>
                          <a:srgbClr val="FF9900"/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4800" dirty="0">
                          <a:solidFill>
                            <a:srgbClr val="FF9900"/>
                          </a:solidFill>
                          <a:latin typeface="Comic Sans MS" panose="030F0702030302020204" pitchFamily="66" charset="0"/>
                        </a:rPr>
                        <a:t>4</a:t>
                      </a:r>
                      <a:endParaRPr lang="zh-TW" altLang="en-US" sz="4800" dirty="0">
                        <a:solidFill>
                          <a:srgbClr val="FF9900"/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4800" dirty="0">
                          <a:solidFill>
                            <a:srgbClr val="FF9900"/>
                          </a:solidFill>
                          <a:latin typeface="Comic Sans MS" panose="030F0702030302020204" pitchFamily="66" charset="0"/>
                        </a:rPr>
                        <a:t>0</a:t>
                      </a:r>
                      <a:endParaRPr lang="zh-TW" altLang="en-US" sz="4800" dirty="0">
                        <a:solidFill>
                          <a:srgbClr val="FF9900"/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4800" dirty="0">
                          <a:solidFill>
                            <a:srgbClr val="FF9900"/>
                          </a:solidFill>
                          <a:latin typeface="Comic Sans MS" panose="030F0702030302020204" pitchFamily="66" charset="0"/>
                        </a:rPr>
                        <a:t>6</a:t>
                      </a:r>
                      <a:endParaRPr lang="zh-TW" altLang="en-US" sz="4800" dirty="0">
                        <a:solidFill>
                          <a:srgbClr val="FF9900"/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4800" dirty="0">
                          <a:solidFill>
                            <a:srgbClr val="FF9900"/>
                          </a:solidFill>
                          <a:latin typeface="Comic Sans MS" panose="030F0702030302020204" pitchFamily="66" charset="0"/>
                        </a:rPr>
                        <a:t>1</a:t>
                      </a:r>
                      <a:endParaRPr lang="zh-TW" altLang="en-US" sz="4800" dirty="0">
                        <a:solidFill>
                          <a:srgbClr val="FF9900"/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4800" dirty="0">
                          <a:solidFill>
                            <a:srgbClr val="FF9900"/>
                          </a:solidFill>
                          <a:latin typeface="Comic Sans MS" panose="030F0702030302020204" pitchFamily="66" charset="0"/>
                        </a:rPr>
                        <a:t>3</a:t>
                      </a:r>
                      <a:endParaRPr lang="zh-TW" altLang="en-US" sz="4800" dirty="0">
                        <a:solidFill>
                          <a:srgbClr val="FF9900"/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4800" dirty="0">
                          <a:solidFill>
                            <a:srgbClr val="FF9900"/>
                          </a:solidFill>
                          <a:latin typeface="Comic Sans MS" panose="030F0702030302020204" pitchFamily="66" charset="0"/>
                        </a:rPr>
                        <a:t>1</a:t>
                      </a:r>
                      <a:endParaRPr lang="zh-TW" altLang="en-US" sz="4800" dirty="0">
                        <a:solidFill>
                          <a:srgbClr val="FF9900"/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835734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X</a:t>
                      </a:r>
                      <a:endParaRPr lang="zh-TW" altLang="en-US" sz="14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X</a:t>
                      </a:r>
                      <a:endParaRPr lang="zh-TW" altLang="en-US" sz="14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X</a:t>
                      </a:r>
                      <a:endParaRPr lang="zh-TW" altLang="en-US" sz="14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X</a:t>
                      </a:r>
                      <a:endParaRPr lang="zh-TW" altLang="en-US" sz="14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X</a:t>
                      </a:r>
                      <a:endParaRPr lang="zh-TW" altLang="en-US" sz="14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X</a:t>
                      </a:r>
                      <a:endParaRPr lang="zh-TW" altLang="en-US" sz="14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X</a:t>
                      </a:r>
                      <a:endParaRPr lang="zh-TW" altLang="en-US" sz="14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X</a:t>
                      </a:r>
                      <a:endParaRPr lang="zh-TW" altLang="en-US" sz="14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X</a:t>
                      </a:r>
                      <a:endParaRPr lang="zh-TW" altLang="en-US" sz="14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X</a:t>
                      </a:r>
                      <a:endParaRPr lang="zh-TW" altLang="en-US" sz="14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X</a:t>
                      </a:r>
                      <a:endParaRPr lang="zh-TW" altLang="en-US" sz="14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X</a:t>
                      </a:r>
                      <a:endParaRPr lang="zh-TW" altLang="en-US" sz="14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X</a:t>
                      </a:r>
                      <a:endParaRPr lang="zh-TW" altLang="en-US" sz="14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X</a:t>
                      </a:r>
                      <a:endParaRPr lang="zh-TW" altLang="en-US" sz="14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X</a:t>
                      </a:r>
                      <a:endParaRPr lang="zh-TW" altLang="en-US" sz="14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292837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>
                          <a:solidFill>
                            <a:srgbClr val="0070C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權重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>
                          <a:solidFill>
                            <a:srgbClr val="0070C0"/>
                          </a:solidFill>
                        </a:rPr>
                        <a:t>2</a:t>
                      </a:r>
                      <a:endParaRPr lang="zh-TW" altLang="en-US" sz="2800" dirty="0">
                        <a:solidFill>
                          <a:srgbClr val="0070C0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>
                          <a:solidFill>
                            <a:srgbClr val="0070C0"/>
                          </a:solidFill>
                        </a:rPr>
                        <a:t>1</a:t>
                      </a:r>
                      <a:endParaRPr lang="zh-TW" altLang="en-US" sz="2800" dirty="0">
                        <a:solidFill>
                          <a:srgbClr val="0070C0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>
                          <a:solidFill>
                            <a:srgbClr val="0070C0"/>
                          </a:solidFill>
                        </a:rPr>
                        <a:t>2</a:t>
                      </a:r>
                      <a:endParaRPr lang="zh-TW" altLang="en-US" sz="2800" dirty="0">
                        <a:solidFill>
                          <a:srgbClr val="0070C0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>
                          <a:solidFill>
                            <a:srgbClr val="0070C0"/>
                          </a:solidFill>
                        </a:rPr>
                        <a:t>1</a:t>
                      </a:r>
                      <a:endParaRPr lang="zh-TW" altLang="en-US" sz="2800" dirty="0">
                        <a:solidFill>
                          <a:srgbClr val="0070C0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>
                          <a:solidFill>
                            <a:srgbClr val="0070C0"/>
                          </a:solidFill>
                        </a:rPr>
                        <a:t>2</a:t>
                      </a:r>
                      <a:endParaRPr lang="zh-TW" altLang="en-US" sz="2800" dirty="0">
                        <a:solidFill>
                          <a:srgbClr val="0070C0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>
                          <a:solidFill>
                            <a:srgbClr val="0070C0"/>
                          </a:solidFill>
                        </a:rPr>
                        <a:t>1</a:t>
                      </a:r>
                      <a:endParaRPr lang="zh-TW" altLang="en-US" sz="2800" dirty="0">
                        <a:solidFill>
                          <a:srgbClr val="0070C0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>
                          <a:solidFill>
                            <a:srgbClr val="0070C0"/>
                          </a:solidFill>
                        </a:rPr>
                        <a:t>2</a:t>
                      </a:r>
                      <a:endParaRPr lang="zh-TW" altLang="en-US" sz="2800" dirty="0">
                        <a:solidFill>
                          <a:srgbClr val="0070C0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>
                          <a:solidFill>
                            <a:srgbClr val="0070C0"/>
                          </a:solidFill>
                        </a:rPr>
                        <a:t>1</a:t>
                      </a:r>
                      <a:endParaRPr lang="zh-TW" altLang="en-US" sz="2800" dirty="0">
                        <a:solidFill>
                          <a:srgbClr val="0070C0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>
                          <a:solidFill>
                            <a:srgbClr val="0070C0"/>
                          </a:solidFill>
                        </a:rPr>
                        <a:t>2</a:t>
                      </a:r>
                      <a:endParaRPr lang="zh-TW" altLang="en-US" sz="2800" dirty="0">
                        <a:solidFill>
                          <a:srgbClr val="0070C0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>
                          <a:solidFill>
                            <a:srgbClr val="0070C0"/>
                          </a:solidFill>
                        </a:rPr>
                        <a:t>1</a:t>
                      </a:r>
                      <a:endParaRPr lang="zh-TW" altLang="en-US" sz="2800" dirty="0">
                        <a:solidFill>
                          <a:srgbClr val="0070C0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>
                          <a:solidFill>
                            <a:srgbClr val="0070C0"/>
                          </a:solidFill>
                        </a:rPr>
                        <a:t>2</a:t>
                      </a:r>
                      <a:endParaRPr lang="zh-TW" altLang="en-US" sz="2800" dirty="0">
                        <a:solidFill>
                          <a:srgbClr val="0070C0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>
                          <a:solidFill>
                            <a:srgbClr val="0070C0"/>
                          </a:solidFill>
                        </a:rPr>
                        <a:t>1</a:t>
                      </a:r>
                      <a:endParaRPr lang="zh-TW" altLang="en-US" sz="2800" dirty="0">
                        <a:solidFill>
                          <a:srgbClr val="0070C0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>
                          <a:solidFill>
                            <a:srgbClr val="0070C0"/>
                          </a:solidFill>
                        </a:rPr>
                        <a:t>2</a:t>
                      </a:r>
                      <a:endParaRPr lang="zh-TW" altLang="en-US" sz="2800" dirty="0">
                        <a:solidFill>
                          <a:srgbClr val="0070C0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>
                          <a:solidFill>
                            <a:srgbClr val="0070C0"/>
                          </a:solidFill>
                        </a:rPr>
                        <a:t>1</a:t>
                      </a:r>
                      <a:endParaRPr lang="zh-TW" altLang="en-US" sz="2800" dirty="0">
                        <a:solidFill>
                          <a:srgbClr val="0070C0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>
                          <a:solidFill>
                            <a:srgbClr val="0070C0"/>
                          </a:solidFill>
                        </a:rPr>
                        <a:t>2</a:t>
                      </a:r>
                      <a:endParaRPr lang="zh-TW" altLang="en-US" sz="2800" dirty="0">
                        <a:solidFill>
                          <a:srgbClr val="0070C0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dirty="0">
                        <a:solidFill>
                          <a:srgbClr val="0070C0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946634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||</a:t>
                      </a:r>
                      <a:endParaRPr lang="zh-TW" altLang="en-US" sz="12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||</a:t>
                      </a:r>
                      <a:endParaRPr lang="zh-TW" altLang="en-US" sz="12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||</a:t>
                      </a:r>
                      <a:endParaRPr lang="zh-TW" altLang="en-US" sz="12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||</a:t>
                      </a:r>
                      <a:endParaRPr lang="zh-TW" altLang="en-US" sz="12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||</a:t>
                      </a:r>
                      <a:endParaRPr lang="zh-TW" altLang="en-US" sz="12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||</a:t>
                      </a:r>
                      <a:endParaRPr lang="zh-TW" altLang="en-US" sz="12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||</a:t>
                      </a:r>
                      <a:endParaRPr lang="zh-TW" altLang="en-US" sz="12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||</a:t>
                      </a:r>
                      <a:endParaRPr lang="zh-TW" altLang="en-US" sz="12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||</a:t>
                      </a:r>
                      <a:endParaRPr lang="zh-TW" altLang="en-US" sz="12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||</a:t>
                      </a:r>
                      <a:endParaRPr lang="zh-TW" altLang="en-US" sz="12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||</a:t>
                      </a:r>
                      <a:endParaRPr lang="zh-TW" altLang="en-US" sz="12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||</a:t>
                      </a:r>
                      <a:endParaRPr lang="zh-TW" altLang="en-US" sz="12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||</a:t>
                      </a:r>
                      <a:endParaRPr lang="zh-TW" altLang="en-US" sz="12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||</a:t>
                      </a:r>
                      <a:endParaRPr lang="zh-TW" altLang="en-US" sz="12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||</a:t>
                      </a:r>
                      <a:endParaRPr lang="zh-TW" altLang="en-US" sz="12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243616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加權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8</a:t>
                      </a:r>
                      <a:endParaRPr lang="zh-TW" altLang="en-US" sz="2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3</a:t>
                      </a:r>
                      <a:endParaRPr lang="zh-TW" altLang="en-US" sz="2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</a:t>
                      </a:r>
                      <a:endParaRPr lang="zh-TW" altLang="en-US" sz="2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</a:t>
                      </a:r>
                      <a:endParaRPr lang="zh-TW" altLang="en-US" sz="2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8</a:t>
                      </a:r>
                      <a:endParaRPr lang="zh-TW" altLang="en-US" sz="2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6</a:t>
                      </a:r>
                      <a:endParaRPr lang="zh-TW" altLang="en-US" sz="2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10</a:t>
                      </a:r>
                      <a:endParaRPr lang="zh-TW" altLang="en-US" sz="2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6</a:t>
                      </a:r>
                      <a:endParaRPr lang="zh-TW" altLang="en-US" sz="2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</a:t>
                      </a:r>
                      <a:endParaRPr lang="zh-TW" altLang="en-US" sz="2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6</a:t>
                      </a:r>
                      <a:endParaRPr lang="zh-TW" altLang="en-US" sz="2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8</a:t>
                      </a:r>
                      <a:endParaRPr lang="zh-TW" altLang="en-US" sz="2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</a:t>
                      </a:r>
                      <a:endParaRPr lang="zh-TW" altLang="en-US" sz="2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12</a:t>
                      </a:r>
                      <a:endParaRPr lang="zh-TW" altLang="en-US" sz="2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</a:t>
                      </a:r>
                      <a:endParaRPr lang="zh-TW" altLang="en-US" sz="2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6</a:t>
                      </a:r>
                      <a:endParaRPr lang="zh-TW" altLang="en-US" sz="2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5009803"/>
                  </a:ext>
                </a:extLst>
              </a:tr>
            </a:tbl>
          </a:graphicData>
        </a:graphic>
      </p:graphicFrame>
      <p:cxnSp>
        <p:nvCxnSpPr>
          <p:cNvPr id="5" name="直線接點 4">
            <a:extLst>
              <a:ext uri="{FF2B5EF4-FFF2-40B4-BE49-F238E27FC236}">
                <a16:creationId xmlns:a16="http://schemas.microsoft.com/office/drawing/2014/main" id="{36E33915-C2CE-4CCD-AE7B-8CE5B5CAD1EF}"/>
              </a:ext>
            </a:extLst>
          </p:cNvPr>
          <p:cNvCxnSpPr>
            <a:cxnSpLocks/>
          </p:cNvCxnSpPr>
          <p:nvPr/>
        </p:nvCxnSpPr>
        <p:spPr>
          <a:xfrm>
            <a:off x="5393803" y="4818922"/>
            <a:ext cx="376882" cy="277007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字方塊 6">
            <a:extLst>
              <a:ext uri="{FF2B5EF4-FFF2-40B4-BE49-F238E27FC236}">
                <a16:creationId xmlns:a16="http://schemas.microsoft.com/office/drawing/2014/main" id="{CD8357EA-4669-4446-8EA8-BB5F308AB578}"/>
              </a:ext>
            </a:extLst>
          </p:cNvPr>
          <p:cNvSpPr txBox="1"/>
          <p:nvPr/>
        </p:nvSpPr>
        <p:spPr>
          <a:xfrm>
            <a:off x="5632420" y="4930900"/>
            <a:ext cx="6435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zh-TW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0C039F5F-FEAC-4A39-B5E2-FE9617720125}"/>
              </a:ext>
            </a:extLst>
          </p:cNvPr>
          <p:cNvSpPr txBox="1"/>
          <p:nvPr/>
        </p:nvSpPr>
        <p:spPr>
          <a:xfrm>
            <a:off x="9735597" y="4928447"/>
            <a:ext cx="6435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endParaRPr lang="zh-TW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0140C3B1-16CD-4455-918C-8F1362D715B0}"/>
              </a:ext>
            </a:extLst>
          </p:cNvPr>
          <p:cNvCxnSpPr>
            <a:cxnSpLocks/>
          </p:cNvCxnSpPr>
          <p:nvPr/>
        </p:nvCxnSpPr>
        <p:spPr>
          <a:xfrm>
            <a:off x="9490830" y="4810800"/>
            <a:ext cx="376882" cy="277007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橢圓 10">
            <a:extLst>
              <a:ext uri="{FF2B5EF4-FFF2-40B4-BE49-F238E27FC236}">
                <a16:creationId xmlns:a16="http://schemas.microsoft.com/office/drawing/2014/main" id="{64B9B2FF-E395-48F8-9A2E-9C63D0F906BF}"/>
              </a:ext>
            </a:extLst>
          </p:cNvPr>
          <p:cNvSpPr/>
          <p:nvPr/>
        </p:nvSpPr>
        <p:spPr>
          <a:xfrm>
            <a:off x="1064147" y="4540604"/>
            <a:ext cx="10369152" cy="833641"/>
          </a:xfrm>
          <a:prstGeom prst="ellipse">
            <a:avLst/>
          </a:prstGeom>
          <a:solidFill>
            <a:srgbClr val="FF99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2A279FB7-5335-454E-B350-095CC1E87546}"/>
              </a:ext>
            </a:extLst>
          </p:cNvPr>
          <p:cNvSpPr txBox="1"/>
          <p:nvPr/>
        </p:nvSpPr>
        <p:spPr>
          <a:xfrm>
            <a:off x="10098907" y="5467239"/>
            <a:ext cx="15417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" panose="020F0502020204030204" pitchFamily="34" charset="0"/>
              </a:rPr>
              <a:t>總和 </a:t>
            </a:r>
            <a:r>
              <a:rPr lang="en-US" altLang="zh-TW" sz="200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" panose="020F0502020204030204" pitchFamily="34" charset="0"/>
              </a:rPr>
              <a:t>=</a:t>
            </a:r>
            <a:r>
              <a:rPr lang="zh-TW" altLang="en-US" sz="280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" panose="020F0502020204030204" pitchFamily="34" charset="0"/>
              </a:rPr>
              <a:t> </a:t>
            </a:r>
            <a:r>
              <a:rPr lang="en-US" altLang="zh-TW" sz="280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" panose="020F0502020204030204" pitchFamily="34" charset="0"/>
              </a:rPr>
              <a:t>59</a:t>
            </a:r>
            <a:endParaRPr lang="zh-TW" altLang="en-US" sz="2800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Calibri" panose="020F0502020204030204" pitchFamily="34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CCB0195A-1BFA-4DCC-92B5-2D5A902C8440}"/>
              </a:ext>
            </a:extLst>
          </p:cNvPr>
          <p:cNvSpPr txBox="1"/>
          <p:nvPr/>
        </p:nvSpPr>
        <p:spPr>
          <a:xfrm>
            <a:off x="9673250" y="5422865"/>
            <a:ext cx="7911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b="1" dirty="0">
                <a:solidFill>
                  <a:srgbClr val="C00000"/>
                </a:solidFill>
                <a:latin typeface="Arial Black" panose="020B0A04020102020204" pitchFamily="34" charset="0"/>
              </a:rPr>
              <a:t>3.</a:t>
            </a:r>
            <a:endParaRPr lang="zh-TW" altLang="en-US" sz="3200" b="1" dirty="0">
              <a:solidFill>
                <a:srgbClr val="C00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08445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字方塊 9">
            <a:extLst>
              <a:ext uri="{FF2B5EF4-FFF2-40B4-BE49-F238E27FC236}">
                <a16:creationId xmlns:a16="http://schemas.microsoft.com/office/drawing/2014/main" id="{CEA290CC-08AB-45A8-946F-435409A544C6}"/>
              </a:ext>
            </a:extLst>
          </p:cNvPr>
          <p:cNvSpPr txBox="1"/>
          <p:nvPr/>
        </p:nvSpPr>
        <p:spPr>
          <a:xfrm>
            <a:off x="130911" y="116632"/>
            <a:ext cx="72481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6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信用卡卡號的檢查碼</a:t>
            </a:r>
            <a:endParaRPr lang="en-US" altLang="zh-TW" sz="6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1976FE60-BD66-4E3B-B75B-D7FE0EF107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8313429"/>
              </p:ext>
            </p:extLst>
          </p:nvPr>
        </p:nvGraphicFramePr>
        <p:xfrm>
          <a:off x="174746" y="2184578"/>
          <a:ext cx="11886343" cy="3022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42343">
                  <a:extLst>
                    <a:ext uri="{9D8B030D-6E8A-4147-A177-3AD203B41FA5}">
                      <a16:colId xmlns:a16="http://schemas.microsoft.com/office/drawing/2014/main" val="802392039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3488607145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13096960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784606347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397145025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392216108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617860862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691288728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3725716336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3408477919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433759900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929873525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154893834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02175006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542663503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79838328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37717618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</a:t>
                      </a:r>
                      <a:endParaRPr lang="zh-TW" altLang="en-US" sz="14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2</a:t>
                      </a:r>
                      <a:endParaRPr lang="zh-TW" altLang="en-US" sz="14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3</a:t>
                      </a:r>
                      <a:endParaRPr lang="zh-TW" altLang="en-US" sz="14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4</a:t>
                      </a:r>
                      <a:endParaRPr lang="zh-TW" altLang="en-US" sz="14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5</a:t>
                      </a:r>
                      <a:endParaRPr lang="zh-TW" altLang="en-US" sz="14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6</a:t>
                      </a:r>
                      <a:endParaRPr lang="zh-TW" altLang="en-US" sz="14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7</a:t>
                      </a:r>
                      <a:endParaRPr lang="zh-TW" altLang="en-US" sz="14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8</a:t>
                      </a:r>
                      <a:endParaRPr lang="zh-TW" altLang="en-US" sz="14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9</a:t>
                      </a:r>
                      <a:endParaRPr lang="zh-TW" altLang="en-US" sz="14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10</a:t>
                      </a:r>
                      <a:endParaRPr lang="zh-TW" altLang="en-US" sz="14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11</a:t>
                      </a:r>
                      <a:endParaRPr lang="zh-TW" altLang="en-US" sz="14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12</a:t>
                      </a:r>
                      <a:endParaRPr lang="zh-TW" altLang="en-US" sz="14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13</a:t>
                      </a:r>
                      <a:endParaRPr lang="zh-TW" altLang="en-US" sz="14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14</a:t>
                      </a:r>
                      <a:endParaRPr lang="zh-TW" altLang="en-US" sz="14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15</a:t>
                      </a:r>
                      <a:endParaRPr lang="zh-TW" altLang="en-US" sz="14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16</a:t>
                      </a:r>
                      <a:endParaRPr lang="zh-TW" altLang="en-US" sz="14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642661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>
                          <a:solidFill>
                            <a:srgbClr val="FF99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卡號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4800" dirty="0">
                          <a:solidFill>
                            <a:srgbClr val="FF9900"/>
                          </a:solidFill>
                          <a:latin typeface="Comic Sans MS" panose="030F0702030302020204" pitchFamily="66" charset="0"/>
                        </a:rPr>
                        <a:t>4</a:t>
                      </a:r>
                      <a:endParaRPr lang="zh-TW" altLang="en-US" sz="4800" dirty="0">
                        <a:solidFill>
                          <a:srgbClr val="FF9900"/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4800" dirty="0">
                          <a:solidFill>
                            <a:srgbClr val="FF9900"/>
                          </a:solidFill>
                          <a:latin typeface="Comic Sans MS" panose="030F0702030302020204" pitchFamily="66" charset="0"/>
                        </a:rPr>
                        <a:t>3</a:t>
                      </a:r>
                      <a:endParaRPr lang="zh-TW" altLang="en-US" sz="4800" dirty="0">
                        <a:solidFill>
                          <a:srgbClr val="FF9900"/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4800" dirty="0">
                          <a:solidFill>
                            <a:srgbClr val="FF9900"/>
                          </a:solidFill>
                          <a:latin typeface="Comic Sans MS" panose="030F0702030302020204" pitchFamily="66" charset="0"/>
                        </a:rPr>
                        <a:t>1</a:t>
                      </a:r>
                      <a:endParaRPr lang="zh-TW" altLang="en-US" sz="4800" dirty="0">
                        <a:solidFill>
                          <a:srgbClr val="FF9900"/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4800" dirty="0">
                          <a:solidFill>
                            <a:srgbClr val="FF9900"/>
                          </a:solidFill>
                          <a:latin typeface="Comic Sans MS" panose="030F0702030302020204" pitchFamily="66" charset="0"/>
                        </a:rPr>
                        <a:t>1</a:t>
                      </a:r>
                      <a:endParaRPr lang="zh-TW" altLang="en-US" sz="4800" dirty="0">
                        <a:solidFill>
                          <a:srgbClr val="FF9900"/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4800" dirty="0">
                          <a:solidFill>
                            <a:srgbClr val="FF9900"/>
                          </a:solidFill>
                          <a:latin typeface="Comic Sans MS" panose="030F0702030302020204" pitchFamily="66" charset="0"/>
                        </a:rPr>
                        <a:t>4</a:t>
                      </a:r>
                      <a:endParaRPr lang="zh-TW" altLang="en-US" sz="4800" dirty="0">
                        <a:solidFill>
                          <a:srgbClr val="FF9900"/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4800" dirty="0">
                          <a:solidFill>
                            <a:srgbClr val="FF9900"/>
                          </a:solidFill>
                          <a:latin typeface="Comic Sans MS" panose="030F0702030302020204" pitchFamily="66" charset="0"/>
                        </a:rPr>
                        <a:t>6</a:t>
                      </a:r>
                      <a:endParaRPr lang="zh-TW" altLang="en-US" sz="4800" dirty="0">
                        <a:solidFill>
                          <a:srgbClr val="FF9900"/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4800" dirty="0">
                          <a:solidFill>
                            <a:srgbClr val="FF9900"/>
                          </a:solidFill>
                          <a:latin typeface="Comic Sans MS" panose="030F0702030302020204" pitchFamily="66" charset="0"/>
                        </a:rPr>
                        <a:t>5 </a:t>
                      </a:r>
                      <a:endParaRPr lang="zh-TW" altLang="en-US" sz="4800" dirty="0">
                        <a:solidFill>
                          <a:srgbClr val="FF9900"/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4800" dirty="0">
                          <a:solidFill>
                            <a:srgbClr val="FF9900"/>
                          </a:solidFill>
                          <a:latin typeface="Comic Sans MS" panose="030F0702030302020204" pitchFamily="66" charset="0"/>
                        </a:rPr>
                        <a:t>6</a:t>
                      </a:r>
                      <a:endParaRPr lang="zh-TW" altLang="en-US" sz="4800" dirty="0">
                        <a:solidFill>
                          <a:srgbClr val="FF9900"/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4800" dirty="0">
                          <a:solidFill>
                            <a:srgbClr val="FF9900"/>
                          </a:solidFill>
                          <a:latin typeface="Comic Sans MS" panose="030F0702030302020204" pitchFamily="66" charset="0"/>
                        </a:rPr>
                        <a:t>0</a:t>
                      </a:r>
                      <a:endParaRPr lang="zh-TW" altLang="en-US" sz="4800" dirty="0">
                        <a:solidFill>
                          <a:srgbClr val="FF9900"/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4800" dirty="0">
                          <a:solidFill>
                            <a:srgbClr val="FF9900"/>
                          </a:solidFill>
                          <a:latin typeface="Comic Sans MS" panose="030F0702030302020204" pitchFamily="66" charset="0"/>
                        </a:rPr>
                        <a:t>6</a:t>
                      </a:r>
                      <a:endParaRPr lang="zh-TW" altLang="en-US" sz="4800" dirty="0">
                        <a:solidFill>
                          <a:srgbClr val="FF9900"/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4800" dirty="0">
                          <a:solidFill>
                            <a:srgbClr val="FF9900"/>
                          </a:solidFill>
                          <a:latin typeface="Comic Sans MS" panose="030F0702030302020204" pitchFamily="66" charset="0"/>
                        </a:rPr>
                        <a:t>4</a:t>
                      </a:r>
                      <a:endParaRPr lang="zh-TW" altLang="en-US" sz="4800" dirty="0">
                        <a:solidFill>
                          <a:srgbClr val="FF9900"/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4800" dirty="0">
                          <a:solidFill>
                            <a:srgbClr val="FF9900"/>
                          </a:solidFill>
                          <a:latin typeface="Comic Sans MS" panose="030F0702030302020204" pitchFamily="66" charset="0"/>
                        </a:rPr>
                        <a:t>0</a:t>
                      </a:r>
                      <a:endParaRPr lang="zh-TW" altLang="en-US" sz="4800" dirty="0">
                        <a:solidFill>
                          <a:srgbClr val="FF9900"/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4800" dirty="0">
                          <a:solidFill>
                            <a:srgbClr val="FF9900"/>
                          </a:solidFill>
                          <a:latin typeface="Comic Sans MS" panose="030F0702030302020204" pitchFamily="66" charset="0"/>
                        </a:rPr>
                        <a:t>6</a:t>
                      </a:r>
                      <a:endParaRPr lang="zh-TW" altLang="en-US" sz="4800" dirty="0">
                        <a:solidFill>
                          <a:srgbClr val="FF9900"/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4800" dirty="0">
                          <a:solidFill>
                            <a:srgbClr val="FF9900"/>
                          </a:solidFill>
                          <a:latin typeface="Comic Sans MS" panose="030F0702030302020204" pitchFamily="66" charset="0"/>
                        </a:rPr>
                        <a:t>1</a:t>
                      </a:r>
                      <a:endParaRPr lang="zh-TW" altLang="en-US" sz="4800" dirty="0">
                        <a:solidFill>
                          <a:srgbClr val="FF9900"/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4800" dirty="0">
                          <a:solidFill>
                            <a:srgbClr val="FF9900"/>
                          </a:solidFill>
                          <a:latin typeface="Comic Sans MS" panose="030F0702030302020204" pitchFamily="66" charset="0"/>
                        </a:rPr>
                        <a:t>3</a:t>
                      </a:r>
                      <a:endParaRPr lang="zh-TW" altLang="en-US" sz="4800" dirty="0">
                        <a:solidFill>
                          <a:srgbClr val="FF9900"/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4800" dirty="0">
                          <a:solidFill>
                            <a:srgbClr val="FF9900"/>
                          </a:solidFill>
                          <a:latin typeface="Comic Sans MS" panose="030F0702030302020204" pitchFamily="66" charset="0"/>
                        </a:rPr>
                        <a:t>1</a:t>
                      </a:r>
                      <a:endParaRPr lang="zh-TW" altLang="en-US" sz="4800" dirty="0">
                        <a:solidFill>
                          <a:srgbClr val="FF9900"/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835734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292837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sz="2000" dirty="0">
                        <a:solidFill>
                          <a:srgbClr val="0070C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dirty="0">
                        <a:solidFill>
                          <a:srgbClr val="0070C0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dirty="0">
                        <a:solidFill>
                          <a:srgbClr val="0070C0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dirty="0">
                        <a:solidFill>
                          <a:srgbClr val="0070C0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dirty="0">
                        <a:solidFill>
                          <a:srgbClr val="0070C0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dirty="0">
                        <a:solidFill>
                          <a:srgbClr val="0070C0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dirty="0">
                        <a:solidFill>
                          <a:srgbClr val="0070C0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dirty="0">
                        <a:solidFill>
                          <a:srgbClr val="0070C0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dirty="0">
                        <a:solidFill>
                          <a:srgbClr val="0070C0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dirty="0">
                        <a:solidFill>
                          <a:srgbClr val="0070C0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dirty="0">
                        <a:solidFill>
                          <a:srgbClr val="0070C0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dirty="0">
                        <a:solidFill>
                          <a:srgbClr val="0070C0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dirty="0">
                        <a:solidFill>
                          <a:srgbClr val="0070C0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dirty="0">
                        <a:solidFill>
                          <a:srgbClr val="0070C0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dirty="0">
                        <a:solidFill>
                          <a:srgbClr val="0070C0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dirty="0">
                        <a:solidFill>
                          <a:srgbClr val="0070C0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dirty="0">
                        <a:solidFill>
                          <a:srgbClr val="0070C0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946634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243616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5009803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1FDCDEB8-1E57-47DD-8642-1EB185E8EC17}"/>
                  </a:ext>
                </a:extLst>
              </p:cNvPr>
              <p:cNvSpPr txBox="1"/>
              <p:nvPr/>
            </p:nvSpPr>
            <p:spPr>
              <a:xfrm>
                <a:off x="8175442" y="4024618"/>
                <a:ext cx="3790004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000" dirty="0">
                    <a:solidFill>
                      <a:srgbClr val="00B050"/>
                    </a:solidFill>
                    <a:latin typeface="Calibri" panose="020F0502020204030204" pitchFamily="34" charset="0"/>
                    <a:ea typeface="微軟正黑體" panose="020B0604030504040204" pitchFamily="34" charset="-120"/>
                    <a:cs typeface="Calibri" panose="020F0502020204030204" pitchFamily="34" charset="0"/>
                  </a:rPr>
                  <a:t>10 – (59 </a:t>
                </a:r>
                <a14:m>
                  <m:oMath xmlns:m="http://schemas.openxmlformats.org/officeDocument/2006/math">
                    <m:r>
                      <a:rPr lang="en-US" altLang="zh-TW" sz="200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÷</m:t>
                    </m:r>
                  </m:oMath>
                </a14:m>
                <a:r>
                  <a:rPr lang="en-US" altLang="zh-TW" sz="2000" dirty="0">
                    <a:solidFill>
                      <a:srgbClr val="00B050"/>
                    </a:solidFill>
                    <a:latin typeface="Calibri" panose="020F0502020204030204" pitchFamily="34" charset="0"/>
                    <a:ea typeface="微軟正黑體" panose="020B0604030504040204" pitchFamily="34" charset="-120"/>
                    <a:cs typeface="Calibri" panose="020F0502020204030204" pitchFamily="34" charset="0"/>
                  </a:rPr>
                  <a:t>10 </a:t>
                </a:r>
                <a:r>
                  <a:rPr lang="zh-TW" altLang="en-US" sz="2000" dirty="0">
                    <a:solidFill>
                      <a:srgbClr val="00B050"/>
                    </a:solidFill>
                    <a:latin typeface="Calibri" panose="020F0502020204030204" pitchFamily="34" charset="0"/>
                    <a:ea typeface="微軟正黑體" panose="020B0604030504040204" pitchFamily="34" charset="-120"/>
                    <a:cs typeface="Calibri" panose="020F0502020204030204" pitchFamily="34" charset="0"/>
                  </a:rPr>
                  <a:t>的餘數</a:t>
                </a:r>
                <a:r>
                  <a:rPr lang="en-US" altLang="zh-TW" sz="2000" dirty="0">
                    <a:solidFill>
                      <a:srgbClr val="00B050"/>
                    </a:solidFill>
                    <a:latin typeface="Calibri" panose="020F0502020204030204" pitchFamily="34" charset="0"/>
                    <a:ea typeface="微軟正黑體" panose="020B0604030504040204" pitchFamily="34" charset="-120"/>
                    <a:cs typeface="Calibri" panose="020F0502020204030204" pitchFamily="34" charset="0"/>
                  </a:rPr>
                  <a:t>)</a:t>
                </a:r>
                <a:r>
                  <a:rPr lang="zh-TW" altLang="en-US" sz="2000" dirty="0">
                    <a:solidFill>
                      <a:srgbClr val="00B050"/>
                    </a:solidFill>
                    <a:latin typeface="Calibri" panose="020F0502020204030204" pitchFamily="34" charset="0"/>
                    <a:ea typeface="微軟正黑體" panose="020B0604030504040204" pitchFamily="34" charset="-120"/>
                    <a:cs typeface="Calibri" panose="020F0502020204030204" pitchFamily="34" charset="0"/>
                  </a:rPr>
                  <a:t> </a:t>
                </a:r>
                <a:r>
                  <a:rPr lang="en-US" altLang="zh-TW" sz="2000" dirty="0">
                    <a:solidFill>
                      <a:srgbClr val="00B050"/>
                    </a:solidFill>
                    <a:latin typeface="Calibri" panose="020F0502020204030204" pitchFamily="34" charset="0"/>
                    <a:ea typeface="微軟正黑體" panose="020B0604030504040204" pitchFamily="34" charset="-120"/>
                    <a:cs typeface="Calibri" panose="020F0502020204030204" pitchFamily="34" charset="0"/>
                  </a:rPr>
                  <a:t>=</a:t>
                </a:r>
                <a:r>
                  <a:rPr lang="zh-TW" altLang="en-US" sz="2000" dirty="0">
                    <a:solidFill>
                      <a:srgbClr val="00B050"/>
                    </a:solidFill>
                    <a:latin typeface="Calibri" panose="020F0502020204030204" pitchFamily="34" charset="0"/>
                    <a:ea typeface="微軟正黑體" panose="020B0604030504040204" pitchFamily="34" charset="-120"/>
                    <a:cs typeface="Calibri" panose="020F0502020204030204" pitchFamily="34" charset="0"/>
                  </a:rPr>
                  <a:t> </a:t>
                </a:r>
                <a:r>
                  <a:rPr lang="en-US" altLang="zh-TW" sz="2000" dirty="0">
                    <a:solidFill>
                      <a:srgbClr val="00B050"/>
                    </a:solidFill>
                    <a:latin typeface="Calibri" panose="020F0502020204030204" pitchFamily="34" charset="0"/>
                    <a:ea typeface="微軟正黑體" panose="020B0604030504040204" pitchFamily="34" charset="-120"/>
                    <a:cs typeface="Calibri" panose="020F0502020204030204" pitchFamily="34" charset="0"/>
                  </a:rPr>
                  <a:t>10 – 9 = </a:t>
                </a:r>
                <a:r>
                  <a:rPr lang="en-US" altLang="zh-TW" sz="2800" dirty="0">
                    <a:solidFill>
                      <a:srgbClr val="00B050"/>
                    </a:solidFill>
                    <a:latin typeface="Calibri" panose="020F0502020204030204" pitchFamily="34" charset="0"/>
                    <a:ea typeface="微軟正黑體" panose="020B0604030504040204" pitchFamily="34" charset="-120"/>
                    <a:cs typeface="Calibri" panose="020F0502020204030204" pitchFamily="34" charset="0"/>
                  </a:rPr>
                  <a:t>1</a:t>
                </a:r>
              </a:p>
              <a:p>
                <a:r>
                  <a:rPr lang="en-US" altLang="zh-TW" sz="2000" dirty="0">
                    <a:solidFill>
                      <a:srgbClr val="00B050"/>
                    </a:solidFill>
                    <a:latin typeface="Calibri" panose="020F0502020204030204" pitchFamily="34" charset="0"/>
                    <a:ea typeface="微軟正黑體" panose="020B0604030504040204" pitchFamily="34" charset="-120"/>
                    <a:cs typeface="Calibri" panose="020F0502020204030204" pitchFamily="34" charset="0"/>
                  </a:rPr>
                  <a:t>(</a:t>
                </a:r>
                <a:r>
                  <a:rPr lang="zh-TW" altLang="en-US" sz="2000" dirty="0">
                    <a:solidFill>
                      <a:srgbClr val="00B050"/>
                    </a:solidFill>
                    <a:latin typeface="Calibri" panose="020F0502020204030204" pitchFamily="34" charset="0"/>
                    <a:ea typeface="微軟正黑體" panose="020B0604030504040204" pitchFamily="34" charset="-120"/>
                    <a:cs typeface="Calibri" panose="020F0502020204030204" pitchFamily="34" charset="0"/>
                  </a:rPr>
                  <a:t>若餘數為 </a:t>
                </a:r>
                <a:r>
                  <a:rPr lang="en-US" altLang="zh-TW" sz="2000" dirty="0">
                    <a:solidFill>
                      <a:srgbClr val="00B050"/>
                    </a:solidFill>
                    <a:latin typeface="Calibri" panose="020F0502020204030204" pitchFamily="34" charset="0"/>
                    <a:ea typeface="微軟正黑體" panose="020B0604030504040204" pitchFamily="34" charset="-120"/>
                    <a:cs typeface="Calibri" panose="020F0502020204030204" pitchFamily="34" charset="0"/>
                  </a:rPr>
                  <a:t>0</a:t>
                </a:r>
                <a:r>
                  <a:rPr lang="zh-TW" altLang="en-US" sz="2000" dirty="0">
                    <a:solidFill>
                      <a:srgbClr val="00B050"/>
                    </a:solidFill>
                    <a:latin typeface="Calibri" panose="020F0502020204030204" pitchFamily="34" charset="0"/>
                    <a:ea typeface="微軟正黑體" panose="020B0604030504040204" pitchFamily="34" charset="-120"/>
                    <a:cs typeface="Calibri" panose="020F0502020204030204" pitchFamily="34" charset="0"/>
                  </a:rPr>
                  <a:t>，則檢查碼為 </a:t>
                </a:r>
                <a:r>
                  <a:rPr lang="en-US" altLang="zh-TW" sz="2000" dirty="0">
                    <a:solidFill>
                      <a:srgbClr val="00B050"/>
                    </a:solidFill>
                    <a:latin typeface="Calibri" panose="020F0502020204030204" pitchFamily="34" charset="0"/>
                    <a:ea typeface="微軟正黑體" panose="020B0604030504040204" pitchFamily="34" charset="-120"/>
                    <a:cs typeface="Calibri" panose="020F0502020204030204" pitchFamily="34" charset="0"/>
                  </a:rPr>
                  <a:t>0)</a:t>
                </a:r>
                <a:endParaRPr lang="zh-TW" altLang="en-US" sz="2000" dirty="0">
                  <a:solidFill>
                    <a:srgbClr val="00B050"/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1FDCDEB8-1E57-47DD-8642-1EB185E8EC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5442" y="4024618"/>
                <a:ext cx="3790004" cy="830997"/>
              </a:xfrm>
              <a:prstGeom prst="rect">
                <a:avLst/>
              </a:prstGeom>
              <a:blipFill>
                <a:blip r:embed="rId3"/>
                <a:stretch>
                  <a:fillRect l="-1608" t="-6569" r="-965" b="-1167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文字方塊 14">
            <a:extLst>
              <a:ext uri="{FF2B5EF4-FFF2-40B4-BE49-F238E27FC236}">
                <a16:creationId xmlns:a16="http://schemas.microsoft.com/office/drawing/2014/main" id="{863F2470-0EE4-4DF8-9EC1-17DD8F31907A}"/>
              </a:ext>
            </a:extLst>
          </p:cNvPr>
          <p:cNvSpPr txBox="1"/>
          <p:nvPr/>
        </p:nvSpPr>
        <p:spPr>
          <a:xfrm>
            <a:off x="7680176" y="3977196"/>
            <a:ext cx="7911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b="1" dirty="0">
                <a:solidFill>
                  <a:srgbClr val="00B050"/>
                </a:solidFill>
                <a:latin typeface="Arial Black" panose="020B0A04020102020204" pitchFamily="34" charset="0"/>
              </a:rPr>
              <a:t>4.</a:t>
            </a:r>
            <a:endParaRPr lang="zh-TW" altLang="en-US" sz="3200" b="1" dirty="0">
              <a:solidFill>
                <a:srgbClr val="00B050"/>
              </a:solidFill>
              <a:latin typeface="Arial Black" panose="020B0A04020102020204" pitchFamily="34" charset="0"/>
            </a:endParaRPr>
          </a:p>
        </p:txBody>
      </p:sp>
      <p:sp>
        <p:nvSpPr>
          <p:cNvPr id="16" name="Freeform 505">
            <a:extLst>
              <a:ext uri="{FF2B5EF4-FFF2-40B4-BE49-F238E27FC236}">
                <a16:creationId xmlns:a16="http://schemas.microsoft.com/office/drawing/2014/main" id="{022E1C92-4EB5-4254-9855-1ECC99107F76}"/>
              </a:ext>
            </a:extLst>
          </p:cNvPr>
          <p:cNvSpPr>
            <a:spLocks noEditPoints="1"/>
          </p:cNvSpPr>
          <p:nvPr/>
        </p:nvSpPr>
        <p:spPr bwMode="auto">
          <a:xfrm>
            <a:off x="11389867" y="2533135"/>
            <a:ext cx="659648" cy="814628"/>
          </a:xfrm>
          <a:custGeom>
            <a:avLst/>
            <a:gdLst>
              <a:gd name="T0" fmla="*/ 123 w 452"/>
              <a:gd name="T1" fmla="*/ 17 h 285"/>
              <a:gd name="T2" fmla="*/ 335 w 452"/>
              <a:gd name="T3" fmla="*/ 260 h 285"/>
              <a:gd name="T4" fmla="*/ 115 w 452"/>
              <a:gd name="T5" fmla="*/ 281 h 285"/>
              <a:gd name="T6" fmla="*/ 2 w 452"/>
              <a:gd name="T7" fmla="*/ 219 h 285"/>
              <a:gd name="T8" fmla="*/ 82 w 452"/>
              <a:gd name="T9" fmla="*/ 78 h 285"/>
              <a:gd name="T10" fmla="*/ 215 w 452"/>
              <a:gd name="T11" fmla="*/ 18 h 285"/>
              <a:gd name="T12" fmla="*/ 192 w 452"/>
              <a:gd name="T13" fmla="*/ 18 h 285"/>
              <a:gd name="T14" fmla="*/ 146 w 452"/>
              <a:gd name="T15" fmla="*/ 20 h 285"/>
              <a:gd name="T16" fmla="*/ 127 w 452"/>
              <a:gd name="T17" fmla="*/ 24 h 285"/>
              <a:gd name="T18" fmla="*/ 133 w 452"/>
              <a:gd name="T19" fmla="*/ 22 h 285"/>
              <a:gd name="T20" fmla="*/ 216 w 452"/>
              <a:gd name="T21" fmla="*/ 13 h 285"/>
              <a:gd name="T22" fmla="*/ 131 w 452"/>
              <a:gd name="T23" fmla="*/ 18 h 285"/>
              <a:gd name="T24" fmla="*/ 130 w 452"/>
              <a:gd name="T25" fmla="*/ 17 h 285"/>
              <a:gd name="T26" fmla="*/ 174 w 452"/>
              <a:gd name="T27" fmla="*/ 11 h 285"/>
              <a:gd name="T28" fmla="*/ 158 w 452"/>
              <a:gd name="T29" fmla="*/ 12 h 285"/>
              <a:gd name="T30" fmla="*/ 130 w 452"/>
              <a:gd name="T31" fmla="*/ 16 h 285"/>
              <a:gd name="T32" fmla="*/ 130 w 452"/>
              <a:gd name="T33" fmla="*/ 16 h 285"/>
              <a:gd name="T34" fmla="*/ 160 w 452"/>
              <a:gd name="T35" fmla="*/ 10 h 285"/>
              <a:gd name="T36" fmla="*/ 129 w 452"/>
              <a:gd name="T37" fmla="*/ 15 h 285"/>
              <a:gd name="T38" fmla="*/ 125 w 452"/>
              <a:gd name="T39" fmla="*/ 16 h 285"/>
              <a:gd name="T40" fmla="*/ 135 w 452"/>
              <a:gd name="T41" fmla="*/ 13 h 285"/>
              <a:gd name="T42" fmla="*/ 182 w 452"/>
              <a:gd name="T43" fmla="*/ 7 h 285"/>
              <a:gd name="T44" fmla="*/ 254 w 452"/>
              <a:gd name="T45" fmla="*/ 7 h 285"/>
              <a:gd name="T46" fmla="*/ 271 w 452"/>
              <a:gd name="T47" fmla="*/ 8 h 285"/>
              <a:gd name="T48" fmla="*/ 354 w 452"/>
              <a:gd name="T49" fmla="*/ 2 h 285"/>
              <a:gd name="T50" fmla="*/ 360 w 452"/>
              <a:gd name="T51" fmla="*/ 0 h 285"/>
              <a:gd name="T52" fmla="*/ 367 w 452"/>
              <a:gd name="T53" fmla="*/ 1 h 285"/>
              <a:gd name="T54" fmla="*/ 376 w 452"/>
              <a:gd name="T55" fmla="*/ 6 h 285"/>
              <a:gd name="T56" fmla="*/ 377 w 452"/>
              <a:gd name="T57" fmla="*/ 17 h 285"/>
              <a:gd name="T58" fmla="*/ 368 w 452"/>
              <a:gd name="T59" fmla="*/ 23 h 285"/>
              <a:gd name="T60" fmla="*/ 361 w 452"/>
              <a:gd name="T61" fmla="*/ 23 h 285"/>
              <a:gd name="T62" fmla="*/ 354 w 452"/>
              <a:gd name="T63" fmla="*/ 21 h 285"/>
              <a:gd name="T64" fmla="*/ 342 w 452"/>
              <a:gd name="T65" fmla="*/ 29 h 285"/>
              <a:gd name="T66" fmla="*/ 422 w 452"/>
              <a:gd name="T67" fmla="*/ 87 h 285"/>
              <a:gd name="T68" fmla="*/ 156 w 452"/>
              <a:gd name="T69" fmla="*/ 10 h 285"/>
              <a:gd name="T70" fmla="*/ 180 w 452"/>
              <a:gd name="T71" fmla="*/ 8 h 285"/>
              <a:gd name="T72" fmla="*/ 218 w 452"/>
              <a:gd name="T73" fmla="*/ 17 h 285"/>
              <a:gd name="T74" fmla="*/ 335 w 452"/>
              <a:gd name="T75" fmla="*/ 43 h 285"/>
              <a:gd name="T76" fmla="*/ 282 w 452"/>
              <a:gd name="T77" fmla="*/ 25 h 285"/>
              <a:gd name="T78" fmla="*/ 137 w 452"/>
              <a:gd name="T79" fmla="*/ 65 h 285"/>
              <a:gd name="T80" fmla="*/ 17 w 452"/>
              <a:gd name="T81" fmla="*/ 205 h 285"/>
              <a:gd name="T82" fmla="*/ 136 w 452"/>
              <a:gd name="T83" fmla="*/ 266 h 285"/>
              <a:gd name="T84" fmla="*/ 341 w 452"/>
              <a:gd name="T85" fmla="*/ 240 h 285"/>
              <a:gd name="T86" fmla="*/ 123 w 452"/>
              <a:gd name="T87" fmla="*/ 16 h 285"/>
              <a:gd name="T88" fmla="*/ 123 w 452"/>
              <a:gd name="T89" fmla="*/ 19 h 285"/>
              <a:gd name="T90" fmla="*/ 124 w 452"/>
              <a:gd name="T91" fmla="*/ 19 h 285"/>
              <a:gd name="T92" fmla="*/ 124 w 452"/>
              <a:gd name="T93" fmla="*/ 17 h 285"/>
              <a:gd name="T94" fmla="*/ 248 w 452"/>
              <a:gd name="T95" fmla="*/ 5 h 285"/>
              <a:gd name="T96" fmla="*/ 124 w 452"/>
              <a:gd name="T97" fmla="*/ 22 h 285"/>
              <a:gd name="T98" fmla="*/ 123 w 452"/>
              <a:gd name="T99" fmla="*/ 22 h 285"/>
              <a:gd name="T100" fmla="*/ 124 w 452"/>
              <a:gd name="T101" fmla="*/ 16 h 285"/>
              <a:gd name="T102" fmla="*/ 125 w 452"/>
              <a:gd name="T103" fmla="*/ 19 h 285"/>
              <a:gd name="T104" fmla="*/ 161 w 452"/>
              <a:gd name="T105" fmla="*/ 18 h 285"/>
              <a:gd name="T106" fmla="*/ 187 w 452"/>
              <a:gd name="T107" fmla="*/ 18 h 285"/>
              <a:gd name="T108" fmla="*/ 125 w 452"/>
              <a:gd name="T109" fmla="*/ 25 h 285"/>
              <a:gd name="T110" fmla="*/ 123 w 452"/>
              <a:gd name="T111" fmla="*/ 17 h 285"/>
              <a:gd name="T112" fmla="*/ 312 w 452"/>
              <a:gd name="T113" fmla="*/ 35 h 285"/>
              <a:gd name="T114" fmla="*/ 131 w 452"/>
              <a:gd name="T115" fmla="*/ 26 h 285"/>
              <a:gd name="T116" fmla="*/ 121 w 452"/>
              <a:gd name="T117" fmla="*/ 25 h 285"/>
              <a:gd name="T118" fmla="*/ 121 w 452"/>
              <a:gd name="T119" fmla="*/ 23 h 285"/>
              <a:gd name="T120" fmla="*/ 121 w 452"/>
              <a:gd name="T121" fmla="*/ 18 h 2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452" h="285">
                <a:moveTo>
                  <a:pt x="126" y="23"/>
                </a:moveTo>
                <a:cubicBezTo>
                  <a:pt x="126" y="24"/>
                  <a:pt x="125" y="23"/>
                  <a:pt x="125" y="24"/>
                </a:cubicBezTo>
                <a:cubicBezTo>
                  <a:pt x="125" y="23"/>
                  <a:pt x="125" y="23"/>
                  <a:pt x="126" y="23"/>
                </a:cubicBezTo>
                <a:close/>
                <a:moveTo>
                  <a:pt x="123" y="17"/>
                </a:moveTo>
                <a:cubicBezTo>
                  <a:pt x="123" y="17"/>
                  <a:pt x="123" y="17"/>
                  <a:pt x="123" y="17"/>
                </a:cubicBezTo>
                <a:cubicBezTo>
                  <a:pt x="123" y="17"/>
                  <a:pt x="123" y="17"/>
                  <a:pt x="123" y="17"/>
                </a:cubicBezTo>
                <a:cubicBezTo>
                  <a:pt x="124" y="17"/>
                  <a:pt x="123" y="17"/>
                  <a:pt x="123" y="17"/>
                </a:cubicBezTo>
                <a:close/>
                <a:moveTo>
                  <a:pt x="449" y="171"/>
                </a:moveTo>
                <a:cubicBezTo>
                  <a:pt x="446" y="182"/>
                  <a:pt x="441" y="191"/>
                  <a:pt x="435" y="199"/>
                </a:cubicBezTo>
                <a:cubicBezTo>
                  <a:pt x="423" y="216"/>
                  <a:pt x="407" y="229"/>
                  <a:pt x="389" y="238"/>
                </a:cubicBezTo>
                <a:cubicBezTo>
                  <a:pt x="380" y="243"/>
                  <a:pt x="370" y="246"/>
                  <a:pt x="361" y="250"/>
                </a:cubicBezTo>
                <a:cubicBezTo>
                  <a:pt x="353" y="253"/>
                  <a:pt x="344" y="257"/>
                  <a:pt x="335" y="260"/>
                </a:cubicBezTo>
                <a:cubicBezTo>
                  <a:pt x="317" y="266"/>
                  <a:pt x="296" y="272"/>
                  <a:pt x="278" y="276"/>
                </a:cubicBezTo>
                <a:cubicBezTo>
                  <a:pt x="273" y="277"/>
                  <a:pt x="268" y="278"/>
                  <a:pt x="262" y="279"/>
                </a:cubicBezTo>
                <a:cubicBezTo>
                  <a:pt x="250" y="281"/>
                  <a:pt x="236" y="283"/>
                  <a:pt x="223" y="284"/>
                </a:cubicBezTo>
                <a:cubicBezTo>
                  <a:pt x="210" y="285"/>
                  <a:pt x="197" y="285"/>
                  <a:pt x="186" y="285"/>
                </a:cubicBezTo>
                <a:cubicBezTo>
                  <a:pt x="170" y="285"/>
                  <a:pt x="152" y="285"/>
                  <a:pt x="135" y="283"/>
                </a:cubicBezTo>
                <a:cubicBezTo>
                  <a:pt x="128" y="283"/>
                  <a:pt x="121" y="282"/>
                  <a:pt x="115" y="281"/>
                </a:cubicBezTo>
                <a:cubicBezTo>
                  <a:pt x="112" y="281"/>
                  <a:pt x="109" y="281"/>
                  <a:pt x="106" y="281"/>
                </a:cubicBezTo>
                <a:cubicBezTo>
                  <a:pt x="95" y="279"/>
                  <a:pt x="83" y="277"/>
                  <a:pt x="72" y="274"/>
                </a:cubicBezTo>
                <a:cubicBezTo>
                  <a:pt x="65" y="272"/>
                  <a:pt x="60" y="271"/>
                  <a:pt x="54" y="269"/>
                </a:cubicBezTo>
                <a:cubicBezTo>
                  <a:pt x="45" y="265"/>
                  <a:pt x="34" y="260"/>
                  <a:pt x="23" y="252"/>
                </a:cubicBezTo>
                <a:cubicBezTo>
                  <a:pt x="18" y="248"/>
                  <a:pt x="14" y="243"/>
                  <a:pt x="10" y="238"/>
                </a:cubicBezTo>
                <a:cubicBezTo>
                  <a:pt x="6" y="232"/>
                  <a:pt x="3" y="226"/>
                  <a:pt x="2" y="219"/>
                </a:cubicBezTo>
                <a:cubicBezTo>
                  <a:pt x="0" y="213"/>
                  <a:pt x="0" y="206"/>
                  <a:pt x="0" y="200"/>
                </a:cubicBezTo>
                <a:cubicBezTo>
                  <a:pt x="0" y="197"/>
                  <a:pt x="0" y="194"/>
                  <a:pt x="1" y="190"/>
                </a:cubicBezTo>
                <a:cubicBezTo>
                  <a:pt x="2" y="179"/>
                  <a:pt x="7" y="165"/>
                  <a:pt x="13" y="155"/>
                </a:cubicBezTo>
                <a:cubicBezTo>
                  <a:pt x="15" y="150"/>
                  <a:pt x="18" y="145"/>
                  <a:pt x="22" y="140"/>
                </a:cubicBezTo>
                <a:cubicBezTo>
                  <a:pt x="29" y="129"/>
                  <a:pt x="37" y="119"/>
                  <a:pt x="44" y="112"/>
                </a:cubicBezTo>
                <a:cubicBezTo>
                  <a:pt x="53" y="102"/>
                  <a:pt x="69" y="88"/>
                  <a:pt x="82" y="78"/>
                </a:cubicBezTo>
                <a:cubicBezTo>
                  <a:pt x="83" y="77"/>
                  <a:pt x="83" y="77"/>
                  <a:pt x="84" y="77"/>
                </a:cubicBezTo>
                <a:cubicBezTo>
                  <a:pt x="94" y="70"/>
                  <a:pt x="104" y="62"/>
                  <a:pt x="114" y="57"/>
                </a:cubicBezTo>
                <a:cubicBezTo>
                  <a:pt x="116" y="56"/>
                  <a:pt x="116" y="56"/>
                  <a:pt x="117" y="55"/>
                </a:cubicBezTo>
                <a:cubicBezTo>
                  <a:pt x="131" y="47"/>
                  <a:pt x="131" y="47"/>
                  <a:pt x="131" y="47"/>
                </a:cubicBezTo>
                <a:cubicBezTo>
                  <a:pt x="152" y="38"/>
                  <a:pt x="167" y="32"/>
                  <a:pt x="186" y="26"/>
                </a:cubicBezTo>
                <a:cubicBezTo>
                  <a:pt x="195" y="23"/>
                  <a:pt x="205" y="20"/>
                  <a:pt x="215" y="18"/>
                </a:cubicBezTo>
                <a:cubicBezTo>
                  <a:pt x="215" y="18"/>
                  <a:pt x="215" y="18"/>
                  <a:pt x="215" y="18"/>
                </a:cubicBezTo>
                <a:cubicBezTo>
                  <a:pt x="215" y="18"/>
                  <a:pt x="215" y="18"/>
                  <a:pt x="215" y="18"/>
                </a:cubicBezTo>
                <a:cubicBezTo>
                  <a:pt x="215" y="18"/>
                  <a:pt x="215" y="18"/>
                  <a:pt x="215" y="18"/>
                </a:cubicBezTo>
                <a:cubicBezTo>
                  <a:pt x="212" y="18"/>
                  <a:pt x="210" y="18"/>
                  <a:pt x="207" y="18"/>
                </a:cubicBezTo>
                <a:cubicBezTo>
                  <a:pt x="204" y="18"/>
                  <a:pt x="204" y="18"/>
                  <a:pt x="199" y="18"/>
                </a:cubicBezTo>
                <a:cubicBezTo>
                  <a:pt x="195" y="18"/>
                  <a:pt x="196" y="18"/>
                  <a:pt x="192" y="18"/>
                </a:cubicBezTo>
                <a:cubicBezTo>
                  <a:pt x="192" y="18"/>
                  <a:pt x="188" y="18"/>
                  <a:pt x="187" y="18"/>
                </a:cubicBezTo>
                <a:cubicBezTo>
                  <a:pt x="187" y="18"/>
                  <a:pt x="188" y="18"/>
                  <a:pt x="187" y="18"/>
                </a:cubicBezTo>
                <a:cubicBezTo>
                  <a:pt x="184" y="18"/>
                  <a:pt x="174" y="19"/>
                  <a:pt x="168" y="19"/>
                </a:cubicBezTo>
                <a:cubicBezTo>
                  <a:pt x="161" y="20"/>
                  <a:pt x="153" y="21"/>
                  <a:pt x="145" y="22"/>
                </a:cubicBezTo>
                <a:cubicBezTo>
                  <a:pt x="153" y="20"/>
                  <a:pt x="159" y="19"/>
                  <a:pt x="161" y="19"/>
                </a:cubicBezTo>
                <a:cubicBezTo>
                  <a:pt x="157" y="19"/>
                  <a:pt x="151" y="20"/>
                  <a:pt x="146" y="20"/>
                </a:cubicBezTo>
                <a:cubicBezTo>
                  <a:pt x="137" y="22"/>
                  <a:pt x="137" y="22"/>
                  <a:pt x="137" y="22"/>
                </a:cubicBezTo>
                <a:cubicBezTo>
                  <a:pt x="133" y="22"/>
                  <a:pt x="133" y="22"/>
                  <a:pt x="133" y="22"/>
                </a:cubicBezTo>
                <a:cubicBezTo>
                  <a:pt x="132" y="23"/>
                  <a:pt x="132" y="23"/>
                  <a:pt x="132" y="23"/>
                </a:cubicBezTo>
                <a:cubicBezTo>
                  <a:pt x="131" y="23"/>
                  <a:pt x="131" y="23"/>
                  <a:pt x="131" y="23"/>
                </a:cubicBezTo>
                <a:cubicBezTo>
                  <a:pt x="131" y="23"/>
                  <a:pt x="131" y="23"/>
                  <a:pt x="131" y="23"/>
                </a:cubicBezTo>
                <a:cubicBezTo>
                  <a:pt x="130" y="23"/>
                  <a:pt x="128" y="23"/>
                  <a:pt x="127" y="24"/>
                </a:cubicBezTo>
                <a:cubicBezTo>
                  <a:pt x="127" y="24"/>
                  <a:pt x="127" y="24"/>
                  <a:pt x="127" y="24"/>
                </a:cubicBezTo>
                <a:cubicBezTo>
                  <a:pt x="125" y="24"/>
                  <a:pt x="123" y="25"/>
                  <a:pt x="122" y="25"/>
                </a:cubicBezTo>
                <a:cubicBezTo>
                  <a:pt x="125" y="24"/>
                  <a:pt x="128" y="23"/>
                  <a:pt x="131" y="22"/>
                </a:cubicBezTo>
                <a:cubicBezTo>
                  <a:pt x="131" y="22"/>
                  <a:pt x="131" y="22"/>
                  <a:pt x="131" y="22"/>
                </a:cubicBezTo>
                <a:cubicBezTo>
                  <a:pt x="131" y="22"/>
                  <a:pt x="131" y="22"/>
                  <a:pt x="131" y="22"/>
                </a:cubicBezTo>
                <a:cubicBezTo>
                  <a:pt x="133" y="22"/>
                  <a:pt x="133" y="22"/>
                  <a:pt x="133" y="22"/>
                </a:cubicBezTo>
                <a:cubicBezTo>
                  <a:pt x="137" y="21"/>
                  <a:pt x="142" y="21"/>
                  <a:pt x="147" y="20"/>
                </a:cubicBezTo>
                <a:cubicBezTo>
                  <a:pt x="156" y="19"/>
                  <a:pt x="166" y="18"/>
                  <a:pt x="173" y="17"/>
                </a:cubicBezTo>
                <a:cubicBezTo>
                  <a:pt x="182" y="16"/>
                  <a:pt x="187" y="16"/>
                  <a:pt x="182" y="15"/>
                </a:cubicBezTo>
                <a:cubicBezTo>
                  <a:pt x="171" y="16"/>
                  <a:pt x="161" y="17"/>
                  <a:pt x="150" y="18"/>
                </a:cubicBezTo>
                <a:cubicBezTo>
                  <a:pt x="148" y="18"/>
                  <a:pt x="146" y="18"/>
                  <a:pt x="149" y="18"/>
                </a:cubicBezTo>
                <a:cubicBezTo>
                  <a:pt x="171" y="14"/>
                  <a:pt x="197" y="13"/>
                  <a:pt x="216" y="13"/>
                </a:cubicBezTo>
                <a:cubicBezTo>
                  <a:pt x="226" y="14"/>
                  <a:pt x="226" y="14"/>
                  <a:pt x="226" y="14"/>
                </a:cubicBezTo>
                <a:cubicBezTo>
                  <a:pt x="231" y="13"/>
                  <a:pt x="231" y="13"/>
                  <a:pt x="231" y="13"/>
                </a:cubicBezTo>
                <a:cubicBezTo>
                  <a:pt x="230" y="13"/>
                  <a:pt x="229" y="13"/>
                  <a:pt x="229" y="13"/>
                </a:cubicBezTo>
                <a:cubicBezTo>
                  <a:pt x="207" y="12"/>
                  <a:pt x="190" y="11"/>
                  <a:pt x="167" y="13"/>
                </a:cubicBezTo>
                <a:cubicBezTo>
                  <a:pt x="164" y="13"/>
                  <a:pt x="161" y="13"/>
                  <a:pt x="158" y="14"/>
                </a:cubicBezTo>
                <a:cubicBezTo>
                  <a:pt x="151" y="14"/>
                  <a:pt x="140" y="16"/>
                  <a:pt x="131" y="18"/>
                </a:cubicBezTo>
                <a:cubicBezTo>
                  <a:pt x="130" y="18"/>
                  <a:pt x="130" y="18"/>
                  <a:pt x="130" y="18"/>
                </a:cubicBezTo>
                <a:cubicBezTo>
                  <a:pt x="130" y="18"/>
                  <a:pt x="130" y="18"/>
                  <a:pt x="130" y="18"/>
                </a:cubicBezTo>
                <a:cubicBezTo>
                  <a:pt x="130" y="18"/>
                  <a:pt x="130" y="18"/>
                  <a:pt x="130" y="18"/>
                </a:cubicBezTo>
                <a:cubicBezTo>
                  <a:pt x="129" y="18"/>
                  <a:pt x="127" y="19"/>
                  <a:pt x="126" y="19"/>
                </a:cubicBezTo>
                <a:cubicBezTo>
                  <a:pt x="127" y="18"/>
                  <a:pt x="128" y="18"/>
                  <a:pt x="129" y="18"/>
                </a:cubicBezTo>
                <a:cubicBezTo>
                  <a:pt x="130" y="18"/>
                  <a:pt x="130" y="17"/>
                  <a:pt x="130" y="17"/>
                </a:cubicBezTo>
                <a:cubicBezTo>
                  <a:pt x="130" y="17"/>
                  <a:pt x="130" y="17"/>
                  <a:pt x="130" y="17"/>
                </a:cubicBezTo>
                <a:cubicBezTo>
                  <a:pt x="134" y="17"/>
                  <a:pt x="134" y="17"/>
                  <a:pt x="134" y="17"/>
                </a:cubicBezTo>
                <a:cubicBezTo>
                  <a:pt x="138" y="16"/>
                  <a:pt x="142" y="15"/>
                  <a:pt x="146" y="15"/>
                </a:cubicBezTo>
                <a:cubicBezTo>
                  <a:pt x="155" y="13"/>
                  <a:pt x="164" y="12"/>
                  <a:pt x="172" y="12"/>
                </a:cubicBezTo>
                <a:cubicBezTo>
                  <a:pt x="175" y="11"/>
                  <a:pt x="175" y="11"/>
                  <a:pt x="169" y="11"/>
                </a:cubicBezTo>
                <a:cubicBezTo>
                  <a:pt x="171" y="11"/>
                  <a:pt x="172" y="11"/>
                  <a:pt x="174" y="11"/>
                </a:cubicBezTo>
                <a:cubicBezTo>
                  <a:pt x="174" y="11"/>
                  <a:pt x="174" y="11"/>
                  <a:pt x="173" y="11"/>
                </a:cubicBezTo>
                <a:cubicBezTo>
                  <a:pt x="182" y="10"/>
                  <a:pt x="183" y="10"/>
                  <a:pt x="192" y="10"/>
                </a:cubicBezTo>
                <a:cubicBezTo>
                  <a:pt x="194" y="10"/>
                  <a:pt x="194" y="9"/>
                  <a:pt x="193" y="9"/>
                </a:cubicBezTo>
                <a:cubicBezTo>
                  <a:pt x="186" y="10"/>
                  <a:pt x="179" y="10"/>
                  <a:pt x="172" y="10"/>
                </a:cubicBezTo>
                <a:cubicBezTo>
                  <a:pt x="168" y="11"/>
                  <a:pt x="165" y="11"/>
                  <a:pt x="162" y="12"/>
                </a:cubicBezTo>
                <a:cubicBezTo>
                  <a:pt x="160" y="12"/>
                  <a:pt x="160" y="12"/>
                  <a:pt x="158" y="12"/>
                </a:cubicBezTo>
                <a:cubicBezTo>
                  <a:pt x="156" y="12"/>
                  <a:pt x="153" y="13"/>
                  <a:pt x="151" y="13"/>
                </a:cubicBezTo>
                <a:cubicBezTo>
                  <a:pt x="146" y="13"/>
                  <a:pt x="146" y="13"/>
                  <a:pt x="146" y="13"/>
                </a:cubicBezTo>
                <a:cubicBezTo>
                  <a:pt x="141" y="14"/>
                  <a:pt x="137" y="15"/>
                  <a:pt x="133" y="16"/>
                </a:cubicBezTo>
                <a:cubicBezTo>
                  <a:pt x="131" y="16"/>
                  <a:pt x="131" y="16"/>
                  <a:pt x="131" y="16"/>
                </a:cubicBezTo>
                <a:cubicBezTo>
                  <a:pt x="130" y="16"/>
                  <a:pt x="130" y="16"/>
                  <a:pt x="130" y="16"/>
                </a:cubicBezTo>
                <a:cubicBezTo>
                  <a:pt x="130" y="16"/>
                  <a:pt x="130" y="16"/>
                  <a:pt x="130" y="16"/>
                </a:cubicBezTo>
                <a:cubicBezTo>
                  <a:pt x="130" y="16"/>
                  <a:pt x="130" y="16"/>
                  <a:pt x="130" y="16"/>
                </a:cubicBezTo>
                <a:cubicBezTo>
                  <a:pt x="130" y="16"/>
                  <a:pt x="129" y="16"/>
                  <a:pt x="129" y="16"/>
                </a:cubicBezTo>
                <a:cubicBezTo>
                  <a:pt x="129" y="16"/>
                  <a:pt x="128" y="16"/>
                  <a:pt x="128" y="16"/>
                </a:cubicBezTo>
                <a:cubicBezTo>
                  <a:pt x="128" y="16"/>
                  <a:pt x="128" y="16"/>
                  <a:pt x="129" y="16"/>
                </a:cubicBezTo>
                <a:cubicBezTo>
                  <a:pt x="129" y="16"/>
                  <a:pt x="129" y="16"/>
                  <a:pt x="130" y="16"/>
                </a:cubicBezTo>
                <a:cubicBezTo>
                  <a:pt x="130" y="16"/>
                  <a:pt x="130" y="16"/>
                  <a:pt x="130" y="16"/>
                </a:cubicBezTo>
                <a:cubicBezTo>
                  <a:pt x="130" y="16"/>
                  <a:pt x="130" y="16"/>
                  <a:pt x="130" y="16"/>
                </a:cubicBezTo>
                <a:cubicBezTo>
                  <a:pt x="130" y="16"/>
                  <a:pt x="130" y="16"/>
                  <a:pt x="130" y="16"/>
                </a:cubicBezTo>
                <a:cubicBezTo>
                  <a:pt x="132" y="15"/>
                  <a:pt x="132" y="15"/>
                  <a:pt x="132" y="15"/>
                </a:cubicBezTo>
                <a:cubicBezTo>
                  <a:pt x="139" y="14"/>
                  <a:pt x="139" y="14"/>
                  <a:pt x="139" y="14"/>
                </a:cubicBezTo>
                <a:cubicBezTo>
                  <a:pt x="148" y="12"/>
                  <a:pt x="156" y="11"/>
                  <a:pt x="163" y="11"/>
                </a:cubicBezTo>
                <a:cubicBezTo>
                  <a:pt x="165" y="10"/>
                  <a:pt x="162" y="10"/>
                  <a:pt x="160" y="10"/>
                </a:cubicBezTo>
                <a:cubicBezTo>
                  <a:pt x="156" y="11"/>
                  <a:pt x="152" y="11"/>
                  <a:pt x="148" y="12"/>
                </a:cubicBezTo>
                <a:cubicBezTo>
                  <a:pt x="146" y="12"/>
                  <a:pt x="149" y="12"/>
                  <a:pt x="147" y="12"/>
                </a:cubicBezTo>
                <a:cubicBezTo>
                  <a:pt x="142" y="13"/>
                  <a:pt x="137" y="14"/>
                  <a:pt x="132" y="15"/>
                </a:cubicBezTo>
                <a:cubicBezTo>
                  <a:pt x="130" y="15"/>
                  <a:pt x="130" y="15"/>
                  <a:pt x="130" y="15"/>
                </a:cubicBezTo>
                <a:cubicBezTo>
                  <a:pt x="130" y="15"/>
                  <a:pt x="130" y="15"/>
                  <a:pt x="130" y="15"/>
                </a:cubicBezTo>
                <a:cubicBezTo>
                  <a:pt x="129" y="15"/>
                  <a:pt x="129" y="15"/>
                  <a:pt x="129" y="15"/>
                </a:cubicBezTo>
                <a:cubicBezTo>
                  <a:pt x="129" y="15"/>
                  <a:pt x="129" y="15"/>
                  <a:pt x="129" y="15"/>
                </a:cubicBezTo>
                <a:cubicBezTo>
                  <a:pt x="129" y="15"/>
                  <a:pt x="128" y="15"/>
                  <a:pt x="129" y="15"/>
                </a:cubicBezTo>
                <a:cubicBezTo>
                  <a:pt x="128" y="15"/>
                  <a:pt x="128" y="15"/>
                  <a:pt x="128" y="15"/>
                </a:cubicBezTo>
                <a:cubicBezTo>
                  <a:pt x="128" y="15"/>
                  <a:pt x="128" y="15"/>
                  <a:pt x="128" y="15"/>
                </a:cubicBezTo>
                <a:cubicBezTo>
                  <a:pt x="128" y="15"/>
                  <a:pt x="128" y="15"/>
                  <a:pt x="128" y="15"/>
                </a:cubicBezTo>
                <a:cubicBezTo>
                  <a:pt x="127" y="16"/>
                  <a:pt x="126" y="15"/>
                  <a:pt x="125" y="16"/>
                </a:cubicBezTo>
                <a:cubicBezTo>
                  <a:pt x="125" y="15"/>
                  <a:pt x="126" y="15"/>
                  <a:pt x="127" y="15"/>
                </a:cubicBezTo>
                <a:cubicBezTo>
                  <a:pt x="128" y="15"/>
                  <a:pt x="127" y="15"/>
                  <a:pt x="127" y="15"/>
                </a:cubicBezTo>
                <a:cubicBezTo>
                  <a:pt x="128" y="15"/>
                  <a:pt x="128" y="15"/>
                  <a:pt x="128" y="15"/>
                </a:cubicBezTo>
                <a:cubicBezTo>
                  <a:pt x="129" y="15"/>
                  <a:pt x="129" y="14"/>
                  <a:pt x="129" y="14"/>
                </a:cubicBezTo>
                <a:cubicBezTo>
                  <a:pt x="129" y="14"/>
                  <a:pt x="129" y="14"/>
                  <a:pt x="130" y="14"/>
                </a:cubicBezTo>
                <a:cubicBezTo>
                  <a:pt x="135" y="13"/>
                  <a:pt x="135" y="13"/>
                  <a:pt x="135" y="13"/>
                </a:cubicBezTo>
                <a:cubicBezTo>
                  <a:pt x="140" y="12"/>
                  <a:pt x="143" y="11"/>
                  <a:pt x="149" y="11"/>
                </a:cubicBezTo>
                <a:cubicBezTo>
                  <a:pt x="150" y="10"/>
                  <a:pt x="150" y="10"/>
                  <a:pt x="153" y="10"/>
                </a:cubicBezTo>
                <a:cubicBezTo>
                  <a:pt x="154" y="9"/>
                  <a:pt x="149" y="10"/>
                  <a:pt x="152" y="9"/>
                </a:cubicBezTo>
                <a:cubicBezTo>
                  <a:pt x="155" y="9"/>
                  <a:pt x="152" y="10"/>
                  <a:pt x="154" y="9"/>
                </a:cubicBezTo>
                <a:cubicBezTo>
                  <a:pt x="157" y="9"/>
                  <a:pt x="158" y="9"/>
                  <a:pt x="160" y="8"/>
                </a:cubicBezTo>
                <a:cubicBezTo>
                  <a:pt x="167" y="8"/>
                  <a:pt x="174" y="7"/>
                  <a:pt x="182" y="7"/>
                </a:cubicBezTo>
                <a:cubicBezTo>
                  <a:pt x="184" y="6"/>
                  <a:pt x="178" y="7"/>
                  <a:pt x="181" y="6"/>
                </a:cubicBezTo>
                <a:cubicBezTo>
                  <a:pt x="184" y="6"/>
                  <a:pt x="194" y="6"/>
                  <a:pt x="197" y="5"/>
                </a:cubicBezTo>
                <a:cubicBezTo>
                  <a:pt x="205" y="5"/>
                  <a:pt x="210" y="5"/>
                  <a:pt x="219" y="6"/>
                </a:cubicBezTo>
                <a:cubicBezTo>
                  <a:pt x="223" y="6"/>
                  <a:pt x="220" y="5"/>
                  <a:pt x="221" y="5"/>
                </a:cubicBezTo>
                <a:cubicBezTo>
                  <a:pt x="227" y="5"/>
                  <a:pt x="231" y="6"/>
                  <a:pt x="237" y="6"/>
                </a:cubicBezTo>
                <a:cubicBezTo>
                  <a:pt x="241" y="6"/>
                  <a:pt x="248" y="7"/>
                  <a:pt x="254" y="7"/>
                </a:cubicBezTo>
                <a:cubicBezTo>
                  <a:pt x="254" y="7"/>
                  <a:pt x="250" y="7"/>
                  <a:pt x="247" y="6"/>
                </a:cubicBezTo>
                <a:cubicBezTo>
                  <a:pt x="249" y="6"/>
                  <a:pt x="255" y="7"/>
                  <a:pt x="257" y="8"/>
                </a:cubicBezTo>
                <a:cubicBezTo>
                  <a:pt x="259" y="8"/>
                  <a:pt x="262" y="8"/>
                  <a:pt x="264" y="9"/>
                </a:cubicBezTo>
                <a:cubicBezTo>
                  <a:pt x="264" y="9"/>
                  <a:pt x="264" y="9"/>
                  <a:pt x="264" y="9"/>
                </a:cubicBezTo>
                <a:cubicBezTo>
                  <a:pt x="264" y="9"/>
                  <a:pt x="264" y="9"/>
                  <a:pt x="264" y="9"/>
                </a:cubicBezTo>
                <a:cubicBezTo>
                  <a:pt x="266" y="8"/>
                  <a:pt x="269" y="8"/>
                  <a:pt x="271" y="8"/>
                </a:cubicBezTo>
                <a:cubicBezTo>
                  <a:pt x="280" y="6"/>
                  <a:pt x="288" y="5"/>
                  <a:pt x="299" y="5"/>
                </a:cubicBezTo>
                <a:cubicBezTo>
                  <a:pt x="306" y="4"/>
                  <a:pt x="313" y="3"/>
                  <a:pt x="322" y="3"/>
                </a:cubicBezTo>
                <a:cubicBezTo>
                  <a:pt x="327" y="2"/>
                  <a:pt x="332" y="2"/>
                  <a:pt x="336" y="2"/>
                </a:cubicBezTo>
                <a:cubicBezTo>
                  <a:pt x="343" y="2"/>
                  <a:pt x="343" y="2"/>
                  <a:pt x="343" y="2"/>
                </a:cubicBezTo>
                <a:cubicBezTo>
                  <a:pt x="352" y="2"/>
                  <a:pt x="352" y="2"/>
                  <a:pt x="352" y="2"/>
                </a:cubicBezTo>
                <a:cubicBezTo>
                  <a:pt x="354" y="2"/>
                  <a:pt x="354" y="2"/>
                  <a:pt x="354" y="2"/>
                </a:cubicBezTo>
                <a:cubicBezTo>
                  <a:pt x="354" y="2"/>
                  <a:pt x="354" y="2"/>
                  <a:pt x="354" y="2"/>
                </a:cubicBezTo>
                <a:cubicBezTo>
                  <a:pt x="354" y="2"/>
                  <a:pt x="354" y="2"/>
                  <a:pt x="354" y="2"/>
                </a:cubicBezTo>
                <a:cubicBezTo>
                  <a:pt x="355" y="1"/>
                  <a:pt x="355" y="1"/>
                  <a:pt x="355" y="2"/>
                </a:cubicBezTo>
                <a:cubicBezTo>
                  <a:pt x="356" y="1"/>
                  <a:pt x="358" y="2"/>
                  <a:pt x="359" y="1"/>
                </a:cubicBezTo>
                <a:cubicBezTo>
                  <a:pt x="359" y="1"/>
                  <a:pt x="359" y="0"/>
                  <a:pt x="360" y="0"/>
                </a:cubicBezTo>
                <a:cubicBezTo>
                  <a:pt x="360" y="0"/>
                  <a:pt x="360" y="0"/>
                  <a:pt x="360" y="0"/>
                </a:cubicBezTo>
                <a:cubicBezTo>
                  <a:pt x="361" y="1"/>
                  <a:pt x="362" y="1"/>
                  <a:pt x="363" y="1"/>
                </a:cubicBezTo>
                <a:cubicBezTo>
                  <a:pt x="363" y="0"/>
                  <a:pt x="363" y="0"/>
                  <a:pt x="363" y="0"/>
                </a:cubicBezTo>
                <a:cubicBezTo>
                  <a:pt x="364" y="0"/>
                  <a:pt x="364" y="1"/>
                  <a:pt x="365" y="0"/>
                </a:cubicBezTo>
                <a:cubicBezTo>
                  <a:pt x="365" y="0"/>
                  <a:pt x="365" y="0"/>
                  <a:pt x="366" y="0"/>
                </a:cubicBezTo>
                <a:cubicBezTo>
                  <a:pt x="366" y="0"/>
                  <a:pt x="367" y="1"/>
                  <a:pt x="367" y="1"/>
                </a:cubicBezTo>
                <a:cubicBezTo>
                  <a:pt x="367" y="1"/>
                  <a:pt x="367" y="1"/>
                  <a:pt x="367" y="1"/>
                </a:cubicBezTo>
                <a:cubicBezTo>
                  <a:pt x="367" y="1"/>
                  <a:pt x="369" y="2"/>
                  <a:pt x="370" y="2"/>
                </a:cubicBezTo>
                <a:cubicBezTo>
                  <a:pt x="370" y="2"/>
                  <a:pt x="370" y="2"/>
                  <a:pt x="371" y="2"/>
                </a:cubicBezTo>
                <a:cubicBezTo>
                  <a:pt x="372" y="2"/>
                  <a:pt x="373" y="3"/>
                  <a:pt x="374" y="4"/>
                </a:cubicBezTo>
                <a:cubicBezTo>
                  <a:pt x="374" y="4"/>
                  <a:pt x="374" y="4"/>
                  <a:pt x="374" y="4"/>
                </a:cubicBezTo>
                <a:cubicBezTo>
                  <a:pt x="374" y="4"/>
                  <a:pt x="375" y="5"/>
                  <a:pt x="375" y="5"/>
                </a:cubicBezTo>
                <a:cubicBezTo>
                  <a:pt x="375" y="5"/>
                  <a:pt x="376" y="5"/>
                  <a:pt x="376" y="6"/>
                </a:cubicBezTo>
                <a:cubicBezTo>
                  <a:pt x="376" y="6"/>
                  <a:pt x="376" y="7"/>
                  <a:pt x="376" y="7"/>
                </a:cubicBezTo>
                <a:cubicBezTo>
                  <a:pt x="377" y="7"/>
                  <a:pt x="377" y="8"/>
                  <a:pt x="377" y="8"/>
                </a:cubicBezTo>
                <a:cubicBezTo>
                  <a:pt x="377" y="9"/>
                  <a:pt x="377" y="10"/>
                  <a:pt x="378" y="10"/>
                </a:cubicBezTo>
                <a:cubicBezTo>
                  <a:pt x="378" y="11"/>
                  <a:pt x="378" y="13"/>
                  <a:pt x="378" y="14"/>
                </a:cubicBezTo>
                <a:cubicBezTo>
                  <a:pt x="378" y="14"/>
                  <a:pt x="378" y="14"/>
                  <a:pt x="378" y="14"/>
                </a:cubicBezTo>
                <a:cubicBezTo>
                  <a:pt x="377" y="15"/>
                  <a:pt x="377" y="16"/>
                  <a:pt x="377" y="17"/>
                </a:cubicBezTo>
                <a:cubicBezTo>
                  <a:pt x="377" y="17"/>
                  <a:pt x="377" y="17"/>
                  <a:pt x="377" y="17"/>
                </a:cubicBezTo>
                <a:cubicBezTo>
                  <a:pt x="376" y="17"/>
                  <a:pt x="376" y="18"/>
                  <a:pt x="376" y="18"/>
                </a:cubicBezTo>
                <a:cubicBezTo>
                  <a:pt x="374" y="19"/>
                  <a:pt x="374" y="20"/>
                  <a:pt x="372" y="21"/>
                </a:cubicBezTo>
                <a:cubicBezTo>
                  <a:pt x="372" y="21"/>
                  <a:pt x="372" y="21"/>
                  <a:pt x="372" y="21"/>
                </a:cubicBezTo>
                <a:cubicBezTo>
                  <a:pt x="371" y="22"/>
                  <a:pt x="371" y="22"/>
                  <a:pt x="370" y="22"/>
                </a:cubicBezTo>
                <a:cubicBezTo>
                  <a:pt x="370" y="23"/>
                  <a:pt x="369" y="23"/>
                  <a:pt x="368" y="23"/>
                </a:cubicBezTo>
                <a:cubicBezTo>
                  <a:pt x="368" y="23"/>
                  <a:pt x="368" y="23"/>
                  <a:pt x="367" y="23"/>
                </a:cubicBezTo>
                <a:cubicBezTo>
                  <a:pt x="367" y="23"/>
                  <a:pt x="366" y="23"/>
                  <a:pt x="366" y="24"/>
                </a:cubicBezTo>
                <a:cubicBezTo>
                  <a:pt x="365" y="24"/>
                  <a:pt x="365" y="23"/>
                  <a:pt x="364" y="23"/>
                </a:cubicBezTo>
                <a:cubicBezTo>
                  <a:pt x="364" y="23"/>
                  <a:pt x="363" y="24"/>
                  <a:pt x="363" y="24"/>
                </a:cubicBezTo>
                <a:cubicBezTo>
                  <a:pt x="363" y="24"/>
                  <a:pt x="362" y="23"/>
                  <a:pt x="362" y="23"/>
                </a:cubicBezTo>
                <a:cubicBezTo>
                  <a:pt x="361" y="23"/>
                  <a:pt x="361" y="23"/>
                  <a:pt x="361" y="23"/>
                </a:cubicBezTo>
                <a:cubicBezTo>
                  <a:pt x="361" y="22"/>
                  <a:pt x="361" y="22"/>
                  <a:pt x="360" y="22"/>
                </a:cubicBezTo>
                <a:cubicBezTo>
                  <a:pt x="359" y="21"/>
                  <a:pt x="359" y="23"/>
                  <a:pt x="358" y="22"/>
                </a:cubicBezTo>
                <a:cubicBezTo>
                  <a:pt x="358" y="21"/>
                  <a:pt x="356" y="22"/>
                  <a:pt x="356" y="22"/>
                </a:cubicBezTo>
                <a:cubicBezTo>
                  <a:pt x="354" y="21"/>
                  <a:pt x="354" y="21"/>
                  <a:pt x="354" y="21"/>
                </a:cubicBezTo>
                <a:cubicBezTo>
                  <a:pt x="354" y="21"/>
                  <a:pt x="354" y="21"/>
                  <a:pt x="354" y="21"/>
                </a:cubicBezTo>
                <a:cubicBezTo>
                  <a:pt x="354" y="21"/>
                  <a:pt x="354" y="21"/>
                  <a:pt x="354" y="21"/>
                </a:cubicBezTo>
                <a:cubicBezTo>
                  <a:pt x="351" y="21"/>
                  <a:pt x="351" y="21"/>
                  <a:pt x="351" y="21"/>
                </a:cubicBezTo>
                <a:cubicBezTo>
                  <a:pt x="341" y="21"/>
                  <a:pt x="332" y="22"/>
                  <a:pt x="325" y="22"/>
                </a:cubicBezTo>
                <a:cubicBezTo>
                  <a:pt x="324" y="22"/>
                  <a:pt x="324" y="22"/>
                  <a:pt x="324" y="22"/>
                </a:cubicBezTo>
                <a:cubicBezTo>
                  <a:pt x="324" y="22"/>
                  <a:pt x="324" y="22"/>
                  <a:pt x="324" y="22"/>
                </a:cubicBezTo>
                <a:cubicBezTo>
                  <a:pt x="324" y="22"/>
                  <a:pt x="324" y="22"/>
                  <a:pt x="324" y="22"/>
                </a:cubicBezTo>
                <a:cubicBezTo>
                  <a:pt x="329" y="24"/>
                  <a:pt x="335" y="26"/>
                  <a:pt x="342" y="29"/>
                </a:cubicBezTo>
                <a:cubicBezTo>
                  <a:pt x="350" y="33"/>
                  <a:pt x="358" y="37"/>
                  <a:pt x="361" y="38"/>
                </a:cubicBezTo>
                <a:cubicBezTo>
                  <a:pt x="364" y="40"/>
                  <a:pt x="360" y="38"/>
                  <a:pt x="362" y="39"/>
                </a:cubicBezTo>
                <a:cubicBezTo>
                  <a:pt x="366" y="41"/>
                  <a:pt x="372" y="45"/>
                  <a:pt x="375" y="46"/>
                </a:cubicBezTo>
                <a:cubicBezTo>
                  <a:pt x="385" y="53"/>
                  <a:pt x="395" y="61"/>
                  <a:pt x="402" y="67"/>
                </a:cubicBezTo>
                <a:cubicBezTo>
                  <a:pt x="404" y="69"/>
                  <a:pt x="407" y="71"/>
                  <a:pt x="408" y="72"/>
                </a:cubicBezTo>
                <a:cubicBezTo>
                  <a:pt x="412" y="75"/>
                  <a:pt x="418" y="82"/>
                  <a:pt x="422" y="87"/>
                </a:cubicBezTo>
                <a:cubicBezTo>
                  <a:pt x="428" y="94"/>
                  <a:pt x="434" y="102"/>
                  <a:pt x="439" y="111"/>
                </a:cubicBezTo>
                <a:cubicBezTo>
                  <a:pt x="444" y="120"/>
                  <a:pt x="448" y="129"/>
                  <a:pt x="450" y="140"/>
                </a:cubicBezTo>
                <a:cubicBezTo>
                  <a:pt x="452" y="150"/>
                  <a:pt x="452" y="161"/>
                  <a:pt x="449" y="171"/>
                </a:cubicBezTo>
                <a:close/>
                <a:moveTo>
                  <a:pt x="178" y="8"/>
                </a:moveTo>
                <a:cubicBezTo>
                  <a:pt x="173" y="8"/>
                  <a:pt x="171" y="8"/>
                  <a:pt x="163" y="9"/>
                </a:cubicBezTo>
                <a:cubicBezTo>
                  <a:pt x="161" y="9"/>
                  <a:pt x="160" y="9"/>
                  <a:pt x="156" y="10"/>
                </a:cubicBezTo>
                <a:cubicBezTo>
                  <a:pt x="155" y="10"/>
                  <a:pt x="146" y="11"/>
                  <a:pt x="146" y="12"/>
                </a:cubicBezTo>
                <a:cubicBezTo>
                  <a:pt x="151" y="11"/>
                  <a:pt x="154" y="11"/>
                  <a:pt x="157" y="10"/>
                </a:cubicBezTo>
                <a:cubicBezTo>
                  <a:pt x="159" y="10"/>
                  <a:pt x="157" y="10"/>
                  <a:pt x="158" y="10"/>
                </a:cubicBezTo>
                <a:cubicBezTo>
                  <a:pt x="163" y="10"/>
                  <a:pt x="172" y="8"/>
                  <a:pt x="179" y="8"/>
                </a:cubicBezTo>
                <a:cubicBezTo>
                  <a:pt x="180" y="8"/>
                  <a:pt x="177" y="8"/>
                  <a:pt x="178" y="8"/>
                </a:cubicBezTo>
                <a:close/>
                <a:moveTo>
                  <a:pt x="180" y="8"/>
                </a:moveTo>
                <a:cubicBezTo>
                  <a:pt x="181" y="8"/>
                  <a:pt x="181" y="8"/>
                  <a:pt x="181" y="8"/>
                </a:cubicBezTo>
                <a:cubicBezTo>
                  <a:pt x="186" y="8"/>
                  <a:pt x="182" y="7"/>
                  <a:pt x="180" y="8"/>
                </a:cubicBezTo>
                <a:close/>
                <a:moveTo>
                  <a:pt x="218" y="17"/>
                </a:moveTo>
                <a:cubicBezTo>
                  <a:pt x="221" y="16"/>
                  <a:pt x="226" y="15"/>
                  <a:pt x="232" y="14"/>
                </a:cubicBezTo>
                <a:cubicBezTo>
                  <a:pt x="230" y="14"/>
                  <a:pt x="229" y="14"/>
                  <a:pt x="227" y="15"/>
                </a:cubicBezTo>
                <a:cubicBezTo>
                  <a:pt x="224" y="16"/>
                  <a:pt x="221" y="16"/>
                  <a:pt x="218" y="17"/>
                </a:cubicBezTo>
                <a:close/>
                <a:moveTo>
                  <a:pt x="427" y="122"/>
                </a:moveTo>
                <a:cubicBezTo>
                  <a:pt x="421" y="111"/>
                  <a:pt x="412" y="100"/>
                  <a:pt x="403" y="90"/>
                </a:cubicBezTo>
                <a:cubicBezTo>
                  <a:pt x="402" y="89"/>
                  <a:pt x="401" y="88"/>
                  <a:pt x="400" y="86"/>
                </a:cubicBezTo>
                <a:cubicBezTo>
                  <a:pt x="398" y="84"/>
                  <a:pt x="398" y="85"/>
                  <a:pt x="396" y="83"/>
                </a:cubicBezTo>
                <a:cubicBezTo>
                  <a:pt x="394" y="81"/>
                  <a:pt x="395" y="82"/>
                  <a:pt x="394" y="81"/>
                </a:cubicBezTo>
                <a:cubicBezTo>
                  <a:pt x="376" y="64"/>
                  <a:pt x="355" y="52"/>
                  <a:pt x="335" y="43"/>
                </a:cubicBezTo>
                <a:cubicBezTo>
                  <a:pt x="331" y="41"/>
                  <a:pt x="335" y="42"/>
                  <a:pt x="332" y="41"/>
                </a:cubicBezTo>
                <a:cubicBezTo>
                  <a:pt x="320" y="36"/>
                  <a:pt x="302" y="30"/>
                  <a:pt x="286" y="26"/>
                </a:cubicBezTo>
                <a:cubicBezTo>
                  <a:pt x="285" y="26"/>
                  <a:pt x="283" y="26"/>
                  <a:pt x="282" y="25"/>
                </a:cubicBezTo>
                <a:cubicBezTo>
                  <a:pt x="282" y="25"/>
                  <a:pt x="283" y="25"/>
                  <a:pt x="283" y="25"/>
                </a:cubicBezTo>
                <a:cubicBezTo>
                  <a:pt x="282" y="25"/>
                  <a:pt x="282" y="25"/>
                  <a:pt x="282" y="25"/>
                </a:cubicBezTo>
                <a:cubicBezTo>
                  <a:pt x="282" y="25"/>
                  <a:pt x="282" y="25"/>
                  <a:pt x="282" y="25"/>
                </a:cubicBezTo>
                <a:cubicBezTo>
                  <a:pt x="282" y="25"/>
                  <a:pt x="282" y="25"/>
                  <a:pt x="282" y="25"/>
                </a:cubicBezTo>
                <a:cubicBezTo>
                  <a:pt x="268" y="27"/>
                  <a:pt x="253" y="29"/>
                  <a:pt x="240" y="32"/>
                </a:cubicBezTo>
                <a:cubicBezTo>
                  <a:pt x="227" y="34"/>
                  <a:pt x="212" y="38"/>
                  <a:pt x="201" y="41"/>
                </a:cubicBezTo>
                <a:cubicBezTo>
                  <a:pt x="188" y="45"/>
                  <a:pt x="175" y="48"/>
                  <a:pt x="164" y="53"/>
                </a:cubicBezTo>
                <a:cubicBezTo>
                  <a:pt x="156" y="56"/>
                  <a:pt x="150" y="59"/>
                  <a:pt x="143" y="62"/>
                </a:cubicBezTo>
                <a:cubicBezTo>
                  <a:pt x="141" y="63"/>
                  <a:pt x="139" y="64"/>
                  <a:pt x="137" y="65"/>
                </a:cubicBezTo>
                <a:cubicBezTo>
                  <a:pt x="130" y="68"/>
                  <a:pt x="124" y="72"/>
                  <a:pt x="117" y="76"/>
                </a:cubicBezTo>
                <a:cubicBezTo>
                  <a:pt x="111" y="79"/>
                  <a:pt x="106" y="83"/>
                  <a:pt x="100" y="87"/>
                </a:cubicBezTo>
                <a:cubicBezTo>
                  <a:pt x="83" y="99"/>
                  <a:pt x="62" y="117"/>
                  <a:pt x="47" y="136"/>
                </a:cubicBezTo>
                <a:cubicBezTo>
                  <a:pt x="45" y="137"/>
                  <a:pt x="45" y="138"/>
                  <a:pt x="44" y="140"/>
                </a:cubicBezTo>
                <a:cubicBezTo>
                  <a:pt x="34" y="152"/>
                  <a:pt x="26" y="165"/>
                  <a:pt x="22" y="178"/>
                </a:cubicBezTo>
                <a:cubicBezTo>
                  <a:pt x="19" y="186"/>
                  <a:pt x="17" y="195"/>
                  <a:pt x="17" y="205"/>
                </a:cubicBezTo>
                <a:cubicBezTo>
                  <a:pt x="18" y="209"/>
                  <a:pt x="18" y="214"/>
                  <a:pt x="19" y="218"/>
                </a:cubicBezTo>
                <a:cubicBezTo>
                  <a:pt x="21" y="222"/>
                  <a:pt x="22" y="226"/>
                  <a:pt x="25" y="229"/>
                </a:cubicBezTo>
                <a:cubicBezTo>
                  <a:pt x="33" y="241"/>
                  <a:pt x="48" y="249"/>
                  <a:pt x="64" y="254"/>
                </a:cubicBezTo>
                <a:cubicBezTo>
                  <a:pt x="75" y="258"/>
                  <a:pt x="88" y="261"/>
                  <a:pt x="102" y="263"/>
                </a:cubicBezTo>
                <a:cubicBezTo>
                  <a:pt x="106" y="263"/>
                  <a:pt x="111" y="264"/>
                  <a:pt x="116" y="265"/>
                </a:cubicBezTo>
                <a:cubicBezTo>
                  <a:pt x="122" y="265"/>
                  <a:pt x="129" y="266"/>
                  <a:pt x="136" y="266"/>
                </a:cubicBezTo>
                <a:cubicBezTo>
                  <a:pt x="149" y="267"/>
                  <a:pt x="161" y="268"/>
                  <a:pt x="173" y="268"/>
                </a:cubicBezTo>
                <a:cubicBezTo>
                  <a:pt x="185" y="268"/>
                  <a:pt x="196" y="268"/>
                  <a:pt x="208" y="268"/>
                </a:cubicBezTo>
                <a:cubicBezTo>
                  <a:pt x="212" y="267"/>
                  <a:pt x="216" y="267"/>
                  <a:pt x="220" y="267"/>
                </a:cubicBezTo>
                <a:cubicBezTo>
                  <a:pt x="223" y="267"/>
                  <a:pt x="226" y="266"/>
                  <a:pt x="228" y="266"/>
                </a:cubicBezTo>
                <a:cubicBezTo>
                  <a:pt x="242" y="265"/>
                  <a:pt x="260" y="262"/>
                  <a:pt x="276" y="259"/>
                </a:cubicBezTo>
                <a:cubicBezTo>
                  <a:pt x="298" y="254"/>
                  <a:pt x="318" y="249"/>
                  <a:pt x="341" y="240"/>
                </a:cubicBezTo>
                <a:cubicBezTo>
                  <a:pt x="358" y="233"/>
                  <a:pt x="377" y="227"/>
                  <a:pt x="393" y="217"/>
                </a:cubicBezTo>
                <a:cubicBezTo>
                  <a:pt x="403" y="210"/>
                  <a:pt x="412" y="202"/>
                  <a:pt x="420" y="192"/>
                </a:cubicBezTo>
                <a:cubicBezTo>
                  <a:pt x="428" y="182"/>
                  <a:pt x="433" y="171"/>
                  <a:pt x="435" y="160"/>
                </a:cubicBezTo>
                <a:cubicBezTo>
                  <a:pt x="436" y="147"/>
                  <a:pt x="433" y="134"/>
                  <a:pt x="427" y="122"/>
                </a:cubicBezTo>
                <a:close/>
                <a:moveTo>
                  <a:pt x="122" y="17"/>
                </a:moveTo>
                <a:cubicBezTo>
                  <a:pt x="122" y="17"/>
                  <a:pt x="123" y="17"/>
                  <a:pt x="123" y="16"/>
                </a:cubicBezTo>
                <a:cubicBezTo>
                  <a:pt x="123" y="17"/>
                  <a:pt x="122" y="16"/>
                  <a:pt x="122" y="17"/>
                </a:cubicBezTo>
                <a:close/>
                <a:moveTo>
                  <a:pt x="123" y="16"/>
                </a:moveTo>
                <a:cubicBezTo>
                  <a:pt x="124" y="16"/>
                  <a:pt x="124" y="16"/>
                  <a:pt x="124" y="16"/>
                </a:cubicBezTo>
                <a:cubicBezTo>
                  <a:pt x="124" y="16"/>
                  <a:pt x="123" y="16"/>
                  <a:pt x="123" y="16"/>
                </a:cubicBezTo>
                <a:close/>
                <a:moveTo>
                  <a:pt x="123" y="20"/>
                </a:moveTo>
                <a:cubicBezTo>
                  <a:pt x="123" y="19"/>
                  <a:pt x="123" y="19"/>
                  <a:pt x="123" y="19"/>
                </a:cubicBezTo>
                <a:cubicBezTo>
                  <a:pt x="123" y="19"/>
                  <a:pt x="122" y="19"/>
                  <a:pt x="123" y="20"/>
                </a:cubicBezTo>
                <a:close/>
                <a:moveTo>
                  <a:pt x="124" y="19"/>
                </a:moveTo>
                <a:cubicBezTo>
                  <a:pt x="124" y="19"/>
                  <a:pt x="124" y="19"/>
                  <a:pt x="124" y="19"/>
                </a:cubicBezTo>
                <a:cubicBezTo>
                  <a:pt x="124" y="19"/>
                  <a:pt x="124" y="19"/>
                  <a:pt x="123" y="19"/>
                </a:cubicBezTo>
                <a:cubicBezTo>
                  <a:pt x="123" y="19"/>
                  <a:pt x="123" y="19"/>
                  <a:pt x="124" y="19"/>
                </a:cubicBezTo>
                <a:close/>
                <a:moveTo>
                  <a:pt x="124" y="19"/>
                </a:moveTo>
                <a:cubicBezTo>
                  <a:pt x="124" y="19"/>
                  <a:pt x="124" y="19"/>
                  <a:pt x="124" y="19"/>
                </a:cubicBezTo>
                <a:cubicBezTo>
                  <a:pt x="124" y="19"/>
                  <a:pt x="124" y="19"/>
                  <a:pt x="124" y="19"/>
                </a:cubicBezTo>
                <a:cubicBezTo>
                  <a:pt x="124" y="19"/>
                  <a:pt x="124" y="19"/>
                  <a:pt x="124" y="19"/>
                </a:cubicBezTo>
                <a:close/>
                <a:moveTo>
                  <a:pt x="124" y="17"/>
                </a:moveTo>
                <a:cubicBezTo>
                  <a:pt x="124" y="17"/>
                  <a:pt x="124" y="17"/>
                  <a:pt x="124" y="17"/>
                </a:cubicBezTo>
                <a:cubicBezTo>
                  <a:pt x="124" y="17"/>
                  <a:pt x="124" y="17"/>
                  <a:pt x="124" y="17"/>
                </a:cubicBezTo>
                <a:close/>
                <a:moveTo>
                  <a:pt x="240" y="4"/>
                </a:moveTo>
                <a:cubicBezTo>
                  <a:pt x="239" y="4"/>
                  <a:pt x="235" y="3"/>
                  <a:pt x="234" y="4"/>
                </a:cubicBezTo>
                <a:cubicBezTo>
                  <a:pt x="236" y="4"/>
                  <a:pt x="240" y="4"/>
                  <a:pt x="240" y="4"/>
                </a:cubicBezTo>
                <a:close/>
                <a:moveTo>
                  <a:pt x="248" y="5"/>
                </a:moveTo>
                <a:cubicBezTo>
                  <a:pt x="246" y="5"/>
                  <a:pt x="245" y="5"/>
                  <a:pt x="242" y="5"/>
                </a:cubicBezTo>
                <a:cubicBezTo>
                  <a:pt x="242" y="5"/>
                  <a:pt x="247" y="5"/>
                  <a:pt x="248" y="5"/>
                </a:cubicBezTo>
                <a:close/>
                <a:moveTo>
                  <a:pt x="217" y="5"/>
                </a:moveTo>
                <a:cubicBezTo>
                  <a:pt x="215" y="5"/>
                  <a:pt x="212" y="5"/>
                  <a:pt x="211" y="5"/>
                </a:cubicBezTo>
                <a:cubicBezTo>
                  <a:pt x="213" y="5"/>
                  <a:pt x="216" y="5"/>
                  <a:pt x="217" y="5"/>
                </a:cubicBezTo>
                <a:close/>
                <a:moveTo>
                  <a:pt x="123" y="22"/>
                </a:moveTo>
                <a:cubicBezTo>
                  <a:pt x="123" y="22"/>
                  <a:pt x="124" y="23"/>
                  <a:pt x="124" y="22"/>
                </a:cubicBezTo>
                <a:cubicBezTo>
                  <a:pt x="124" y="22"/>
                  <a:pt x="124" y="22"/>
                  <a:pt x="124" y="22"/>
                </a:cubicBezTo>
                <a:cubicBezTo>
                  <a:pt x="124" y="22"/>
                  <a:pt x="124" y="22"/>
                  <a:pt x="125" y="22"/>
                </a:cubicBezTo>
                <a:cubicBezTo>
                  <a:pt x="125" y="22"/>
                  <a:pt x="125" y="22"/>
                  <a:pt x="125" y="22"/>
                </a:cubicBezTo>
                <a:cubicBezTo>
                  <a:pt x="125" y="22"/>
                  <a:pt x="125" y="22"/>
                  <a:pt x="125" y="22"/>
                </a:cubicBezTo>
                <a:cubicBezTo>
                  <a:pt x="125" y="22"/>
                  <a:pt x="125" y="22"/>
                  <a:pt x="125" y="22"/>
                </a:cubicBezTo>
                <a:cubicBezTo>
                  <a:pt x="125" y="22"/>
                  <a:pt x="125" y="22"/>
                  <a:pt x="125" y="22"/>
                </a:cubicBezTo>
                <a:cubicBezTo>
                  <a:pt x="125" y="22"/>
                  <a:pt x="123" y="22"/>
                  <a:pt x="123" y="22"/>
                </a:cubicBezTo>
                <a:close/>
                <a:moveTo>
                  <a:pt x="125" y="24"/>
                </a:moveTo>
                <a:cubicBezTo>
                  <a:pt x="124" y="24"/>
                  <a:pt x="124" y="24"/>
                  <a:pt x="124" y="24"/>
                </a:cubicBezTo>
                <a:cubicBezTo>
                  <a:pt x="124" y="24"/>
                  <a:pt x="125" y="24"/>
                  <a:pt x="125" y="24"/>
                </a:cubicBezTo>
                <a:close/>
                <a:moveTo>
                  <a:pt x="124" y="16"/>
                </a:moveTo>
                <a:cubicBezTo>
                  <a:pt x="124" y="16"/>
                  <a:pt x="125" y="16"/>
                  <a:pt x="125" y="16"/>
                </a:cubicBezTo>
                <a:cubicBezTo>
                  <a:pt x="125" y="16"/>
                  <a:pt x="124" y="16"/>
                  <a:pt x="124" y="16"/>
                </a:cubicBezTo>
                <a:close/>
                <a:moveTo>
                  <a:pt x="197" y="3"/>
                </a:moveTo>
                <a:cubicBezTo>
                  <a:pt x="201" y="3"/>
                  <a:pt x="205" y="3"/>
                  <a:pt x="207" y="3"/>
                </a:cubicBezTo>
                <a:cubicBezTo>
                  <a:pt x="203" y="3"/>
                  <a:pt x="198" y="3"/>
                  <a:pt x="197" y="3"/>
                </a:cubicBezTo>
                <a:close/>
                <a:moveTo>
                  <a:pt x="125" y="19"/>
                </a:moveTo>
                <a:cubicBezTo>
                  <a:pt x="125" y="19"/>
                  <a:pt x="124" y="19"/>
                  <a:pt x="124" y="19"/>
                </a:cubicBezTo>
                <a:cubicBezTo>
                  <a:pt x="124" y="19"/>
                  <a:pt x="125" y="19"/>
                  <a:pt x="125" y="19"/>
                </a:cubicBezTo>
                <a:close/>
                <a:moveTo>
                  <a:pt x="159" y="12"/>
                </a:moveTo>
                <a:cubicBezTo>
                  <a:pt x="158" y="12"/>
                  <a:pt x="156" y="13"/>
                  <a:pt x="154" y="13"/>
                </a:cubicBezTo>
                <a:cubicBezTo>
                  <a:pt x="152" y="13"/>
                  <a:pt x="140" y="15"/>
                  <a:pt x="141" y="15"/>
                </a:cubicBezTo>
                <a:cubicBezTo>
                  <a:pt x="148" y="13"/>
                  <a:pt x="159" y="13"/>
                  <a:pt x="165" y="12"/>
                </a:cubicBezTo>
                <a:cubicBezTo>
                  <a:pt x="163" y="12"/>
                  <a:pt x="161" y="12"/>
                  <a:pt x="159" y="12"/>
                </a:cubicBezTo>
                <a:close/>
                <a:moveTo>
                  <a:pt x="161" y="18"/>
                </a:moveTo>
                <a:cubicBezTo>
                  <a:pt x="164" y="17"/>
                  <a:pt x="174" y="16"/>
                  <a:pt x="179" y="16"/>
                </a:cubicBezTo>
                <a:cubicBezTo>
                  <a:pt x="173" y="16"/>
                  <a:pt x="167" y="17"/>
                  <a:pt x="161" y="18"/>
                </a:cubicBezTo>
                <a:close/>
                <a:moveTo>
                  <a:pt x="120" y="28"/>
                </a:moveTo>
                <a:cubicBezTo>
                  <a:pt x="119" y="29"/>
                  <a:pt x="119" y="29"/>
                  <a:pt x="120" y="28"/>
                </a:cubicBezTo>
                <a:close/>
                <a:moveTo>
                  <a:pt x="188" y="18"/>
                </a:moveTo>
                <a:cubicBezTo>
                  <a:pt x="188" y="18"/>
                  <a:pt x="187" y="18"/>
                  <a:pt x="187" y="18"/>
                </a:cubicBezTo>
                <a:cubicBezTo>
                  <a:pt x="187" y="18"/>
                  <a:pt x="187" y="18"/>
                  <a:pt x="188" y="18"/>
                </a:cubicBezTo>
                <a:close/>
                <a:moveTo>
                  <a:pt x="127" y="16"/>
                </a:moveTo>
                <a:cubicBezTo>
                  <a:pt x="127" y="16"/>
                  <a:pt x="127" y="17"/>
                  <a:pt x="127" y="17"/>
                </a:cubicBezTo>
                <a:cubicBezTo>
                  <a:pt x="127" y="17"/>
                  <a:pt x="127" y="16"/>
                  <a:pt x="127" y="16"/>
                </a:cubicBezTo>
                <a:close/>
                <a:moveTo>
                  <a:pt x="125" y="25"/>
                </a:moveTo>
                <a:cubicBezTo>
                  <a:pt x="125" y="25"/>
                  <a:pt x="125" y="25"/>
                  <a:pt x="125" y="25"/>
                </a:cubicBezTo>
                <a:cubicBezTo>
                  <a:pt x="125" y="25"/>
                  <a:pt x="125" y="25"/>
                  <a:pt x="125" y="25"/>
                </a:cubicBezTo>
                <a:close/>
                <a:moveTo>
                  <a:pt x="119" y="19"/>
                </a:moveTo>
                <a:cubicBezTo>
                  <a:pt x="119" y="19"/>
                  <a:pt x="119" y="19"/>
                  <a:pt x="119" y="19"/>
                </a:cubicBezTo>
                <a:cubicBezTo>
                  <a:pt x="120" y="18"/>
                  <a:pt x="121" y="18"/>
                  <a:pt x="121" y="18"/>
                </a:cubicBezTo>
                <a:cubicBezTo>
                  <a:pt x="121" y="18"/>
                  <a:pt x="121" y="18"/>
                  <a:pt x="121" y="18"/>
                </a:cubicBezTo>
                <a:cubicBezTo>
                  <a:pt x="121" y="17"/>
                  <a:pt x="123" y="18"/>
                  <a:pt x="123" y="17"/>
                </a:cubicBezTo>
                <a:cubicBezTo>
                  <a:pt x="122" y="18"/>
                  <a:pt x="121" y="18"/>
                  <a:pt x="120" y="18"/>
                </a:cubicBezTo>
                <a:cubicBezTo>
                  <a:pt x="120" y="18"/>
                  <a:pt x="120" y="18"/>
                  <a:pt x="120" y="18"/>
                </a:cubicBezTo>
                <a:cubicBezTo>
                  <a:pt x="119" y="19"/>
                  <a:pt x="118" y="18"/>
                  <a:pt x="118" y="19"/>
                </a:cubicBezTo>
                <a:cubicBezTo>
                  <a:pt x="118" y="19"/>
                  <a:pt x="119" y="19"/>
                  <a:pt x="119" y="19"/>
                </a:cubicBezTo>
                <a:close/>
                <a:moveTo>
                  <a:pt x="316" y="36"/>
                </a:moveTo>
                <a:cubicBezTo>
                  <a:pt x="315" y="35"/>
                  <a:pt x="312" y="35"/>
                  <a:pt x="312" y="35"/>
                </a:cubicBezTo>
                <a:cubicBezTo>
                  <a:pt x="314" y="35"/>
                  <a:pt x="315" y="36"/>
                  <a:pt x="316" y="36"/>
                </a:cubicBezTo>
                <a:close/>
                <a:moveTo>
                  <a:pt x="132" y="26"/>
                </a:moveTo>
                <a:cubicBezTo>
                  <a:pt x="134" y="26"/>
                  <a:pt x="134" y="26"/>
                  <a:pt x="134" y="26"/>
                </a:cubicBezTo>
                <a:cubicBezTo>
                  <a:pt x="132" y="26"/>
                  <a:pt x="132" y="26"/>
                  <a:pt x="132" y="26"/>
                </a:cubicBezTo>
                <a:cubicBezTo>
                  <a:pt x="132" y="26"/>
                  <a:pt x="132" y="26"/>
                  <a:pt x="132" y="26"/>
                </a:cubicBezTo>
                <a:cubicBezTo>
                  <a:pt x="131" y="26"/>
                  <a:pt x="131" y="26"/>
                  <a:pt x="131" y="26"/>
                </a:cubicBezTo>
                <a:cubicBezTo>
                  <a:pt x="131" y="26"/>
                  <a:pt x="132" y="26"/>
                  <a:pt x="132" y="26"/>
                </a:cubicBezTo>
                <a:cubicBezTo>
                  <a:pt x="132" y="26"/>
                  <a:pt x="132" y="26"/>
                  <a:pt x="132" y="26"/>
                </a:cubicBezTo>
                <a:close/>
                <a:moveTo>
                  <a:pt x="121" y="25"/>
                </a:moveTo>
                <a:cubicBezTo>
                  <a:pt x="121" y="25"/>
                  <a:pt x="121" y="25"/>
                  <a:pt x="121" y="25"/>
                </a:cubicBezTo>
                <a:cubicBezTo>
                  <a:pt x="121" y="26"/>
                  <a:pt x="121" y="25"/>
                  <a:pt x="121" y="25"/>
                </a:cubicBezTo>
                <a:close/>
                <a:moveTo>
                  <a:pt x="121" y="25"/>
                </a:moveTo>
                <a:cubicBezTo>
                  <a:pt x="121" y="25"/>
                  <a:pt x="121" y="25"/>
                  <a:pt x="121" y="25"/>
                </a:cubicBezTo>
                <a:cubicBezTo>
                  <a:pt x="121" y="25"/>
                  <a:pt x="121" y="25"/>
                  <a:pt x="121" y="25"/>
                </a:cubicBezTo>
                <a:close/>
                <a:moveTo>
                  <a:pt x="122" y="19"/>
                </a:moveTo>
                <a:cubicBezTo>
                  <a:pt x="122" y="19"/>
                  <a:pt x="122" y="19"/>
                  <a:pt x="122" y="19"/>
                </a:cubicBezTo>
                <a:cubicBezTo>
                  <a:pt x="122" y="19"/>
                  <a:pt x="122" y="19"/>
                  <a:pt x="122" y="19"/>
                </a:cubicBezTo>
                <a:close/>
                <a:moveTo>
                  <a:pt x="121" y="23"/>
                </a:moveTo>
                <a:cubicBezTo>
                  <a:pt x="122" y="23"/>
                  <a:pt x="122" y="22"/>
                  <a:pt x="121" y="23"/>
                </a:cubicBezTo>
                <a:close/>
                <a:moveTo>
                  <a:pt x="121" y="26"/>
                </a:moveTo>
                <a:cubicBezTo>
                  <a:pt x="121" y="26"/>
                  <a:pt x="121" y="26"/>
                  <a:pt x="121" y="26"/>
                </a:cubicBezTo>
                <a:cubicBezTo>
                  <a:pt x="121" y="26"/>
                  <a:pt x="121" y="26"/>
                  <a:pt x="121" y="26"/>
                </a:cubicBezTo>
                <a:close/>
                <a:moveTo>
                  <a:pt x="122" y="18"/>
                </a:moveTo>
                <a:cubicBezTo>
                  <a:pt x="122" y="18"/>
                  <a:pt x="122" y="18"/>
                  <a:pt x="121" y="18"/>
                </a:cubicBezTo>
                <a:cubicBezTo>
                  <a:pt x="121" y="18"/>
                  <a:pt x="121" y="18"/>
                  <a:pt x="121" y="18"/>
                </a:cubicBezTo>
                <a:cubicBezTo>
                  <a:pt x="121" y="18"/>
                  <a:pt x="122" y="18"/>
                  <a:pt x="122" y="18"/>
                </a:cubicBezTo>
                <a:close/>
                <a:moveTo>
                  <a:pt x="121" y="29"/>
                </a:moveTo>
                <a:cubicBezTo>
                  <a:pt x="121" y="29"/>
                  <a:pt x="121" y="29"/>
                  <a:pt x="121" y="28"/>
                </a:cubicBezTo>
                <a:cubicBezTo>
                  <a:pt x="121" y="28"/>
                  <a:pt x="121" y="28"/>
                  <a:pt x="121" y="29"/>
                </a:cubicBezTo>
                <a:close/>
              </a:path>
            </a:pathLst>
          </a:custGeom>
          <a:solidFill>
            <a:srgbClr val="00B050"/>
          </a:solidFill>
          <a:ln>
            <a:noFill/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>
              <a:defRPr/>
            </a:pPr>
            <a:endParaRPr lang="en-US">
              <a:latin typeface="Arial" charset="0"/>
              <a:ea typeface="新細明體" charset="-12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D2707712-613F-462A-8C13-90AD033854BF}"/>
              </a:ext>
            </a:extLst>
          </p:cNvPr>
          <p:cNvSpPr txBox="1"/>
          <p:nvPr/>
        </p:nvSpPr>
        <p:spPr>
          <a:xfrm>
            <a:off x="11064552" y="3515684"/>
            <a:ext cx="11531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檢查碼</a:t>
            </a:r>
          </a:p>
        </p:txBody>
      </p:sp>
    </p:spTree>
    <p:extLst>
      <p:ext uri="{BB962C8B-B14F-4D97-AF65-F5344CB8AC3E}">
        <p14:creationId xmlns:p14="http://schemas.microsoft.com/office/powerpoint/2010/main" val="16159103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A5C8F75A-B862-477B-A252-2AE7CFF14283}"/>
              </a:ext>
            </a:extLst>
          </p:cNvPr>
          <p:cNvSpPr/>
          <p:nvPr/>
        </p:nvSpPr>
        <p:spPr>
          <a:xfrm>
            <a:off x="0" y="0"/>
            <a:ext cx="4068000" cy="3438000"/>
          </a:xfrm>
          <a:prstGeom prst="rect">
            <a:avLst/>
          </a:prstGeom>
          <a:solidFill>
            <a:srgbClr val="6DC8E1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5600" dirty="0">
                <a:solidFill>
                  <a:schemeClr val="bg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發卡機構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B8940B58-9057-43B7-8D16-71D180E95F10}"/>
              </a:ext>
            </a:extLst>
          </p:cNvPr>
          <p:cNvSpPr/>
          <p:nvPr/>
        </p:nvSpPr>
        <p:spPr>
          <a:xfrm>
            <a:off x="4062000" y="0"/>
            <a:ext cx="4068000" cy="3438000"/>
          </a:xfrm>
          <a:prstGeom prst="rect">
            <a:avLst/>
          </a:prstGeom>
          <a:solidFill>
            <a:srgbClr val="FF99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5600" dirty="0">
                <a:solidFill>
                  <a:schemeClr val="bg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國際</a:t>
            </a:r>
            <a:endParaRPr lang="en-US" altLang="zh-TW" sz="5600" dirty="0">
              <a:solidFill>
                <a:schemeClr val="bg1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5600" dirty="0">
                <a:solidFill>
                  <a:schemeClr val="bg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信用卡組織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A687A762-5443-4DFD-977D-4FA92EBA3E5A}"/>
              </a:ext>
            </a:extLst>
          </p:cNvPr>
          <p:cNvSpPr/>
          <p:nvPr/>
        </p:nvSpPr>
        <p:spPr>
          <a:xfrm>
            <a:off x="8124000" y="0"/>
            <a:ext cx="4068000" cy="3438000"/>
          </a:xfrm>
          <a:prstGeom prst="rect">
            <a:avLst/>
          </a:prstGeom>
          <a:solidFill>
            <a:srgbClr val="73E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5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收單機構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0C122BD0-5164-4351-A904-7065D783100E}"/>
              </a:ext>
            </a:extLst>
          </p:cNvPr>
          <p:cNvSpPr/>
          <p:nvPr/>
        </p:nvSpPr>
        <p:spPr>
          <a:xfrm>
            <a:off x="6090000" y="3420000"/>
            <a:ext cx="6102000" cy="3438000"/>
          </a:xfrm>
          <a:prstGeom prst="rect">
            <a:avLst/>
          </a:prstGeom>
          <a:solidFill>
            <a:srgbClr val="B36AE1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5600" dirty="0">
                <a:solidFill>
                  <a:schemeClr val="bg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店家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09B75E86-2C4A-4DBF-9371-FDDE198A04D6}"/>
              </a:ext>
            </a:extLst>
          </p:cNvPr>
          <p:cNvSpPr/>
          <p:nvPr/>
        </p:nvSpPr>
        <p:spPr>
          <a:xfrm>
            <a:off x="0" y="3420000"/>
            <a:ext cx="6102000" cy="3438000"/>
          </a:xfrm>
          <a:prstGeom prst="rect">
            <a:avLst/>
          </a:prstGeom>
          <a:solidFill>
            <a:srgbClr val="FF65B2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5600" dirty="0">
                <a:solidFill>
                  <a:schemeClr val="bg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持卡人</a:t>
            </a:r>
          </a:p>
        </p:txBody>
      </p:sp>
    </p:spTree>
    <p:extLst>
      <p:ext uri="{BB962C8B-B14F-4D97-AF65-F5344CB8AC3E}">
        <p14:creationId xmlns:p14="http://schemas.microsoft.com/office/powerpoint/2010/main" val="15866969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文字方塊 22">
            <a:extLst>
              <a:ext uri="{FF2B5EF4-FFF2-40B4-BE49-F238E27FC236}">
                <a16:creationId xmlns:a16="http://schemas.microsoft.com/office/drawing/2014/main" id="{191DF5A3-00FB-4844-9BF5-5A27BE171ABA}"/>
              </a:ext>
            </a:extLst>
          </p:cNvPr>
          <p:cNvSpPr txBox="1"/>
          <p:nvPr/>
        </p:nvSpPr>
        <p:spPr>
          <a:xfrm>
            <a:off x="1222154" y="1240116"/>
            <a:ext cx="10262563" cy="41516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TW" altLang="en-US" sz="5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經國際信用卡組織授權辦理特約商店簽約事宜，並於特約商店請款時，先行墊付持卡人交易帳款予特約商店之機構</a:t>
            </a: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00BC7017-BF13-4D94-94C6-180DE0C03DE5}"/>
              </a:ext>
            </a:extLst>
          </p:cNvPr>
          <p:cNvSpPr txBox="1"/>
          <p:nvPr/>
        </p:nvSpPr>
        <p:spPr>
          <a:xfrm>
            <a:off x="166759" y="548680"/>
            <a:ext cx="100811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0" dirty="0">
                <a:solidFill>
                  <a:srgbClr val="73E600"/>
                </a:solidFill>
              </a:rPr>
              <a:t>“</a:t>
            </a:r>
            <a:endParaRPr lang="zh-TW" altLang="en-US" sz="20000" dirty="0">
              <a:solidFill>
                <a:srgbClr val="73E600"/>
              </a:solidFill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560654C9-FAD6-4FEE-AB26-5D9B4817C67B}"/>
              </a:ext>
            </a:extLst>
          </p:cNvPr>
          <p:cNvSpPr txBox="1"/>
          <p:nvPr/>
        </p:nvSpPr>
        <p:spPr>
          <a:xfrm>
            <a:off x="11017944" y="4208731"/>
            <a:ext cx="98271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0" dirty="0">
                <a:solidFill>
                  <a:srgbClr val="73E600"/>
                </a:solidFill>
              </a:rPr>
              <a:t>”</a:t>
            </a:r>
            <a:endParaRPr lang="zh-TW" altLang="en-US" sz="20000" dirty="0">
              <a:solidFill>
                <a:srgbClr val="73E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11345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2A466BC-A9C5-4264-9354-EA2C532B3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067392"/>
            <a:ext cx="12192000" cy="1470025"/>
          </a:xfrm>
        </p:spPr>
        <p:txBody>
          <a:bodyPr/>
          <a:lstStyle/>
          <a:p>
            <a:r>
              <a:rPr lang="zh-TW" altLang="en-US" dirty="0"/>
              <a:t>目前有 </a:t>
            </a:r>
            <a:r>
              <a:rPr lang="en-US" altLang="zh-TW" sz="20000" b="1" dirty="0">
                <a:solidFill>
                  <a:srgbClr val="C00000"/>
                </a:solidFill>
              </a:rPr>
              <a:t>33</a:t>
            </a:r>
            <a:r>
              <a:rPr lang="en-US" altLang="zh-TW" dirty="0"/>
              <a:t> </a:t>
            </a:r>
            <a:r>
              <a:rPr lang="zh-TW" altLang="en-US" dirty="0"/>
              <a:t>間收單機構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016B0F61-4093-4D0D-A19C-30A4BDEC32AD}"/>
              </a:ext>
            </a:extLst>
          </p:cNvPr>
          <p:cNvSpPr txBox="1"/>
          <p:nvPr/>
        </p:nvSpPr>
        <p:spPr>
          <a:xfrm>
            <a:off x="7824192" y="3841884"/>
            <a:ext cx="34563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latin typeface="+mn-lt"/>
                <a:ea typeface="微軟正黑體" panose="020B0604030504040204" pitchFamily="34" charset="-120"/>
              </a:rPr>
              <a:t>(2017/05 </a:t>
            </a:r>
            <a:r>
              <a:rPr lang="zh-TW" altLang="en-US" sz="2800" dirty="0">
                <a:latin typeface="+mn-lt"/>
                <a:ea typeface="微軟正黑體" panose="020B0604030504040204" pitchFamily="34" charset="-120"/>
              </a:rPr>
              <a:t>統計資料</a:t>
            </a:r>
            <a:r>
              <a:rPr lang="en-US" altLang="zh-TW" sz="2800" dirty="0">
                <a:latin typeface="+mn-lt"/>
                <a:ea typeface="微軟正黑體" panose="020B0604030504040204" pitchFamily="34" charset="-120"/>
              </a:rPr>
              <a:t>)</a:t>
            </a:r>
            <a:endParaRPr lang="zh-TW" altLang="en-US" sz="2800" dirty="0">
              <a:latin typeface="+mn-lt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3161076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1">
            <a:extLst>
              <a:ext uri="{FF2B5EF4-FFF2-40B4-BE49-F238E27FC236}">
                <a16:creationId xmlns:a16="http://schemas.microsoft.com/office/drawing/2014/main" id="{5407D27C-62FD-4C9F-BE3E-0B2DBE882C5E}"/>
              </a:ext>
            </a:extLst>
          </p:cNvPr>
          <p:cNvSpPr txBox="1">
            <a:spLocks/>
          </p:cNvSpPr>
          <p:nvPr/>
        </p:nvSpPr>
        <p:spPr bwMode="auto">
          <a:xfrm>
            <a:off x="142486" y="606167"/>
            <a:ext cx="5881506" cy="147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6600" b="0" kern="120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  <a:ea typeface="微軟正黑體" pitchFamily="34" charset="-120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algn="l"/>
            <a:r>
              <a:rPr kumimoji="0" lang="zh-TW" altLang="en-US" dirty="0"/>
              <a:t>收單機構包含</a:t>
            </a:r>
          </a:p>
        </p:txBody>
      </p:sp>
      <p:sp>
        <p:nvSpPr>
          <p:cNvPr id="7" name="標題 1">
            <a:extLst>
              <a:ext uri="{FF2B5EF4-FFF2-40B4-BE49-F238E27FC236}">
                <a16:creationId xmlns:a16="http://schemas.microsoft.com/office/drawing/2014/main" id="{C8909785-1780-47A0-A6C7-CF41F2ADC750}"/>
              </a:ext>
            </a:extLst>
          </p:cNvPr>
          <p:cNvSpPr txBox="1">
            <a:spLocks/>
          </p:cNvSpPr>
          <p:nvPr/>
        </p:nvSpPr>
        <p:spPr bwMode="auto">
          <a:xfrm>
            <a:off x="0" y="2190343"/>
            <a:ext cx="12192000" cy="147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6600" b="0" kern="120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  <a:ea typeface="微軟正黑體" pitchFamily="34" charset="-120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r>
              <a:rPr kumimoji="0" lang="zh-TW" altLang="en-US" sz="10000" dirty="0">
                <a:solidFill>
                  <a:srgbClr val="C00000"/>
                </a:solidFill>
              </a:rPr>
              <a:t>銀行 </a:t>
            </a:r>
            <a:r>
              <a:rPr kumimoji="0" lang="zh-TW" altLang="en-US" dirty="0"/>
              <a:t>和 </a:t>
            </a:r>
            <a:r>
              <a:rPr kumimoji="0" lang="zh-TW" altLang="en-US" sz="10000" dirty="0">
                <a:solidFill>
                  <a:srgbClr val="C00000"/>
                </a:solidFill>
              </a:rPr>
              <a:t>信用卡公司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5E00160-C5CF-4121-86D4-230D14E67EE5}"/>
              </a:ext>
            </a:extLst>
          </p:cNvPr>
          <p:cNvSpPr/>
          <p:nvPr/>
        </p:nvSpPr>
        <p:spPr>
          <a:xfrm>
            <a:off x="4871864" y="3846527"/>
            <a:ext cx="5160948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zh-TW" altLang="en-US" sz="2800" dirty="0">
                <a:solidFill>
                  <a:srgbClr val="00B050"/>
                </a:solidFill>
                <a:latin typeface="+mn-lt"/>
                <a:ea typeface="微軟正黑體" panose="020B0604030504040204" pitchFamily="34" charset="-120"/>
              </a:rPr>
              <a:t>台灣美國運通國際 (股) 公司</a:t>
            </a:r>
          </a:p>
          <a:p>
            <a:pPr>
              <a:lnSpc>
                <a:spcPct val="125000"/>
              </a:lnSpc>
            </a:pPr>
            <a:r>
              <a:rPr lang="zh-TW" altLang="en-US" sz="2800" dirty="0">
                <a:solidFill>
                  <a:srgbClr val="00B050"/>
                </a:solidFill>
                <a:latin typeface="+mn-lt"/>
                <a:ea typeface="微軟正黑體" panose="020B0604030504040204" pitchFamily="34" charset="-120"/>
              </a:rPr>
              <a:t>台灣永旺信用卡 (股) 公司</a:t>
            </a:r>
          </a:p>
          <a:p>
            <a:pPr>
              <a:lnSpc>
                <a:spcPct val="125000"/>
              </a:lnSpc>
            </a:pPr>
            <a:r>
              <a:rPr lang="zh-TW" altLang="en-US" sz="2800" dirty="0">
                <a:solidFill>
                  <a:srgbClr val="00B050"/>
                </a:solidFill>
                <a:latin typeface="+mn-lt"/>
                <a:ea typeface="微軟正黑體" panose="020B0604030504040204" pitchFamily="34" charset="-120"/>
              </a:rPr>
              <a:t>香港商台灣環滙亞太信用卡</a:t>
            </a:r>
          </a:p>
          <a:p>
            <a:pPr>
              <a:lnSpc>
                <a:spcPct val="125000"/>
              </a:lnSpc>
            </a:pPr>
            <a:r>
              <a:rPr lang="zh-TW" altLang="en-US" sz="2800" dirty="0">
                <a:solidFill>
                  <a:srgbClr val="00B050"/>
                </a:solidFill>
                <a:latin typeface="+mn-lt"/>
                <a:ea typeface="微軟正黑體" panose="020B0604030504040204" pitchFamily="34" charset="-120"/>
              </a:rPr>
              <a:t>財團法人聯合信用卡處理中心</a:t>
            </a:r>
          </a:p>
        </p:txBody>
      </p:sp>
    </p:spTree>
    <p:extLst>
      <p:ext uri="{BB962C8B-B14F-4D97-AF65-F5344CB8AC3E}">
        <p14:creationId xmlns:p14="http://schemas.microsoft.com/office/powerpoint/2010/main" val="1791621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字方塊 9">
            <a:extLst>
              <a:ext uri="{FF2B5EF4-FFF2-40B4-BE49-F238E27FC236}">
                <a16:creationId xmlns:a16="http://schemas.microsoft.com/office/drawing/2014/main" id="{CEA290CC-08AB-45A8-946F-435409A544C6}"/>
              </a:ext>
            </a:extLst>
          </p:cNvPr>
          <p:cNvSpPr txBox="1"/>
          <p:nvPr/>
        </p:nvSpPr>
        <p:spPr>
          <a:xfrm>
            <a:off x="130910" y="116632"/>
            <a:ext cx="1179773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6000" dirty="0">
                <a:latin typeface="+mn-lt"/>
                <a:ea typeface="微軟正黑體" panose="020B0604030504040204" pitchFamily="34" charset="-120"/>
              </a:rPr>
              <a:t>台灣前 </a:t>
            </a:r>
            <a:r>
              <a:rPr lang="en-US" altLang="zh-TW" sz="6000" dirty="0">
                <a:latin typeface="+mn-lt"/>
                <a:ea typeface="微軟正黑體" panose="020B0604030504040204" pitchFamily="34" charset="-120"/>
              </a:rPr>
              <a:t>10 </a:t>
            </a:r>
            <a:r>
              <a:rPr lang="zh-TW" altLang="en-US" sz="6000" dirty="0">
                <a:latin typeface="+mn-lt"/>
                <a:ea typeface="微軟正黑體" panose="020B0604030504040204" pitchFamily="34" charset="-120"/>
              </a:rPr>
              <a:t>大收單機構 </a:t>
            </a:r>
            <a:r>
              <a:rPr lang="en-US" altLang="zh-TW" sz="2800" dirty="0">
                <a:latin typeface="+mn-lt"/>
                <a:ea typeface="微軟正黑體" panose="020B0604030504040204" pitchFamily="34" charset="-120"/>
              </a:rPr>
              <a:t>(2017/05</a:t>
            </a:r>
            <a:r>
              <a:rPr lang="zh-TW" altLang="en-US" sz="2800" dirty="0">
                <a:latin typeface="+mn-lt"/>
                <a:ea typeface="微軟正黑體" panose="020B0604030504040204" pitchFamily="34" charset="-120"/>
              </a:rPr>
              <a:t> 統計資料</a:t>
            </a:r>
            <a:r>
              <a:rPr lang="en-US" altLang="zh-TW" sz="2800" dirty="0">
                <a:latin typeface="+mn-lt"/>
                <a:ea typeface="微軟正黑體" panose="020B0604030504040204" pitchFamily="34" charset="-120"/>
              </a:rPr>
              <a:t>)</a:t>
            </a:r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8EF4BB91-9304-4366-841D-C055879D1AF9}"/>
              </a:ext>
            </a:extLst>
          </p:cNvPr>
          <p:cNvGrpSpPr/>
          <p:nvPr/>
        </p:nvGrpSpPr>
        <p:grpSpPr>
          <a:xfrm>
            <a:off x="-168696" y="1340768"/>
            <a:ext cx="12097344" cy="5016758"/>
            <a:chOff x="-312712" y="1340768"/>
            <a:chExt cx="12097344" cy="5016758"/>
          </a:xfrm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C9F1C0CF-170A-4AAD-9E62-A31019E88C7B}"/>
                </a:ext>
              </a:extLst>
            </p:cNvPr>
            <p:cNvSpPr/>
            <p:nvPr/>
          </p:nvSpPr>
          <p:spPr>
            <a:xfrm>
              <a:off x="-312712" y="1340768"/>
              <a:ext cx="4050702" cy="495943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60000"/>
                </a:lnSpc>
              </a:pPr>
              <a:r>
                <a:rPr lang="zh-TW" altLang="en-US" sz="2000" dirty="0">
                  <a:latin typeface="+mn-lt"/>
                  <a:ea typeface="微軟正黑體" panose="020B0604030504040204" pitchFamily="34" charset="-120"/>
                </a:rPr>
                <a:t>台新國際商業銀行</a:t>
              </a:r>
              <a:endParaRPr lang="en-US" altLang="zh-TW" sz="2000" dirty="0">
                <a:latin typeface="+mn-lt"/>
                <a:ea typeface="微軟正黑體" panose="020B0604030504040204" pitchFamily="34" charset="-120"/>
              </a:endParaRPr>
            </a:p>
            <a:p>
              <a:pPr algn="r">
                <a:lnSpc>
                  <a:spcPct val="160000"/>
                </a:lnSpc>
              </a:pPr>
              <a:r>
                <a:rPr lang="zh-TW" altLang="en-US" sz="2000" dirty="0">
                  <a:latin typeface="+mn-lt"/>
                  <a:ea typeface="微軟正黑體" panose="020B0604030504040204" pitchFamily="34" charset="-120"/>
                </a:rPr>
                <a:t>中國信託商業銀行</a:t>
              </a:r>
              <a:endParaRPr lang="en-US" altLang="zh-TW" sz="2000" dirty="0">
                <a:latin typeface="+mn-lt"/>
                <a:ea typeface="微軟正黑體" panose="020B0604030504040204" pitchFamily="34" charset="-120"/>
              </a:endParaRPr>
            </a:p>
            <a:p>
              <a:pPr algn="r">
                <a:lnSpc>
                  <a:spcPct val="160000"/>
                </a:lnSpc>
              </a:pPr>
              <a:r>
                <a:rPr lang="zh-TW" altLang="en-US" sz="2000" dirty="0">
                  <a:latin typeface="+mn-lt"/>
                  <a:ea typeface="微軟正黑體" panose="020B0604030504040204" pitchFamily="34" charset="-120"/>
                </a:rPr>
                <a:t>財團法人聯合信用卡處理中心</a:t>
              </a:r>
            </a:p>
            <a:p>
              <a:pPr algn="r">
                <a:lnSpc>
                  <a:spcPct val="160000"/>
                </a:lnSpc>
              </a:pPr>
              <a:r>
                <a:rPr lang="zh-TW" altLang="en-US" sz="2000" dirty="0">
                  <a:latin typeface="+mn-lt"/>
                  <a:ea typeface="微軟正黑體" panose="020B0604030504040204" pitchFamily="34" charset="-120"/>
                </a:rPr>
                <a:t>台灣美國運通國際 </a:t>
              </a:r>
              <a:r>
                <a:rPr lang="en-US" altLang="zh-TW" sz="2000" dirty="0">
                  <a:latin typeface="+mn-lt"/>
                  <a:ea typeface="微軟正黑體" panose="020B0604030504040204" pitchFamily="34" charset="-120"/>
                </a:rPr>
                <a:t>(</a:t>
              </a:r>
              <a:r>
                <a:rPr lang="zh-TW" altLang="en-US" sz="2000" dirty="0">
                  <a:latin typeface="+mn-lt"/>
                  <a:ea typeface="微軟正黑體" panose="020B0604030504040204" pitchFamily="34" charset="-120"/>
                </a:rPr>
                <a:t>股</a:t>
              </a:r>
              <a:r>
                <a:rPr lang="en-US" altLang="zh-TW" sz="2000" dirty="0">
                  <a:latin typeface="+mn-lt"/>
                  <a:ea typeface="微軟正黑體" panose="020B0604030504040204" pitchFamily="34" charset="-120"/>
                </a:rPr>
                <a:t>) </a:t>
              </a:r>
              <a:r>
                <a:rPr lang="zh-TW" altLang="en-US" sz="2000" dirty="0">
                  <a:latin typeface="+mn-lt"/>
                  <a:ea typeface="微軟正黑體" panose="020B0604030504040204" pitchFamily="34" charset="-120"/>
                </a:rPr>
                <a:t>公司</a:t>
              </a:r>
            </a:p>
            <a:p>
              <a:pPr algn="r">
                <a:lnSpc>
                  <a:spcPct val="160000"/>
                </a:lnSpc>
              </a:pPr>
              <a:r>
                <a:rPr lang="zh-TW" altLang="en-US" sz="2000" dirty="0">
                  <a:latin typeface="+mn-lt"/>
                  <a:ea typeface="微軟正黑體" panose="020B0604030504040204" pitchFamily="34" charset="-120"/>
                </a:rPr>
                <a:t>玉山商業銀行</a:t>
              </a:r>
              <a:endParaRPr lang="en-US" altLang="zh-TW" sz="2000" dirty="0">
                <a:latin typeface="+mn-lt"/>
                <a:ea typeface="微軟正黑體" panose="020B0604030504040204" pitchFamily="34" charset="-120"/>
              </a:endParaRPr>
            </a:p>
            <a:p>
              <a:pPr algn="r">
                <a:lnSpc>
                  <a:spcPct val="160000"/>
                </a:lnSpc>
              </a:pPr>
              <a:r>
                <a:rPr lang="zh-TW" altLang="en-US" sz="2000" dirty="0">
                  <a:latin typeface="+mn-lt"/>
                  <a:ea typeface="微軟正黑體" panose="020B0604030504040204" pitchFamily="34" charset="-120"/>
                </a:rPr>
                <a:t>花旗 </a:t>
              </a:r>
              <a:r>
                <a:rPr lang="en-US" altLang="zh-TW" sz="2000" dirty="0">
                  <a:latin typeface="+mn-lt"/>
                  <a:ea typeface="微軟正黑體" panose="020B0604030504040204" pitchFamily="34" charset="-120"/>
                </a:rPr>
                <a:t>(</a:t>
              </a:r>
              <a:r>
                <a:rPr lang="zh-TW" altLang="en-US" sz="2000" dirty="0">
                  <a:latin typeface="+mn-lt"/>
                  <a:ea typeface="微軟正黑體" panose="020B0604030504040204" pitchFamily="34" charset="-120"/>
                </a:rPr>
                <a:t>台灣</a:t>
              </a:r>
              <a:r>
                <a:rPr lang="en-US" altLang="zh-TW" sz="2000" dirty="0">
                  <a:latin typeface="+mn-lt"/>
                  <a:ea typeface="微軟正黑體" panose="020B0604030504040204" pitchFamily="34" charset="-120"/>
                </a:rPr>
                <a:t>) </a:t>
              </a:r>
              <a:r>
                <a:rPr lang="zh-TW" altLang="en-US" sz="2000" dirty="0">
                  <a:latin typeface="+mn-lt"/>
                  <a:ea typeface="微軟正黑體" panose="020B0604030504040204" pitchFamily="34" charset="-120"/>
                </a:rPr>
                <a:t>商業銀行</a:t>
              </a:r>
            </a:p>
            <a:p>
              <a:pPr algn="r">
                <a:lnSpc>
                  <a:spcPct val="160000"/>
                </a:lnSpc>
              </a:pPr>
              <a:r>
                <a:rPr lang="zh-TW" altLang="en-US" sz="2000" dirty="0">
                  <a:latin typeface="+mn-lt"/>
                  <a:ea typeface="微軟正黑體" panose="020B0604030504040204" pitchFamily="34" charset="-120"/>
                </a:rPr>
                <a:t>合作金庫商業銀行</a:t>
              </a:r>
              <a:endParaRPr lang="en-US" altLang="zh-TW" sz="2000" dirty="0">
                <a:latin typeface="+mn-lt"/>
                <a:ea typeface="微軟正黑體" panose="020B0604030504040204" pitchFamily="34" charset="-120"/>
              </a:endParaRPr>
            </a:p>
            <a:p>
              <a:pPr algn="r">
                <a:lnSpc>
                  <a:spcPct val="160000"/>
                </a:lnSpc>
              </a:pPr>
              <a:r>
                <a:rPr lang="zh-TW" altLang="en-US" sz="2000" dirty="0">
                  <a:latin typeface="+mn-lt"/>
                  <a:ea typeface="微軟正黑體" panose="020B0604030504040204" pitchFamily="34" charset="-120"/>
                </a:rPr>
                <a:t>國泰世華商業銀行</a:t>
              </a:r>
              <a:endParaRPr lang="en-US" altLang="zh-TW" sz="2000" dirty="0">
                <a:latin typeface="+mn-lt"/>
                <a:ea typeface="微軟正黑體" panose="020B0604030504040204" pitchFamily="34" charset="-120"/>
              </a:endParaRPr>
            </a:p>
            <a:p>
              <a:pPr algn="r">
                <a:lnSpc>
                  <a:spcPct val="160000"/>
                </a:lnSpc>
              </a:pPr>
              <a:r>
                <a:rPr lang="zh-TW" altLang="en-US" sz="2000" dirty="0">
                  <a:latin typeface="+mn-lt"/>
                  <a:ea typeface="微軟正黑體" panose="020B0604030504040204" pitchFamily="34" charset="-120"/>
                </a:rPr>
                <a:t>聯邦商業銀行</a:t>
              </a:r>
            </a:p>
            <a:p>
              <a:pPr algn="r">
                <a:lnSpc>
                  <a:spcPct val="160000"/>
                </a:lnSpc>
              </a:pPr>
              <a:r>
                <a:rPr lang="zh-TW" altLang="en-US" sz="2000" dirty="0">
                  <a:latin typeface="+mn-lt"/>
                  <a:ea typeface="微軟正黑體" panose="020B0604030504040204" pitchFamily="34" charset="-120"/>
                </a:rPr>
                <a:t>香港商台灣環滙亞太信用卡</a:t>
              </a: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905AC681-A533-430C-8751-AE89E885FF45}"/>
                </a:ext>
              </a:extLst>
            </p:cNvPr>
            <p:cNvSpPr/>
            <p:nvPr/>
          </p:nvSpPr>
          <p:spPr>
            <a:xfrm>
              <a:off x="3789283" y="1531021"/>
              <a:ext cx="6516000" cy="288000"/>
            </a:xfrm>
            <a:prstGeom prst="rect">
              <a:avLst/>
            </a:prstGeom>
            <a:solidFill>
              <a:srgbClr val="73E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5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209EF214-3F3F-41B2-B81B-049663AB0B47}"/>
                </a:ext>
              </a:extLst>
            </p:cNvPr>
            <p:cNvSpPr/>
            <p:nvPr/>
          </p:nvSpPr>
          <p:spPr>
            <a:xfrm>
              <a:off x="3789283" y="2016844"/>
              <a:ext cx="6048000" cy="288000"/>
            </a:xfrm>
            <a:prstGeom prst="rect">
              <a:avLst/>
            </a:prstGeom>
            <a:solidFill>
              <a:srgbClr val="73E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5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0A1763D5-3949-458C-9D6B-867E134AD0EA}"/>
                </a:ext>
              </a:extLst>
            </p:cNvPr>
            <p:cNvSpPr/>
            <p:nvPr/>
          </p:nvSpPr>
          <p:spPr>
            <a:xfrm>
              <a:off x="3789283" y="2502667"/>
              <a:ext cx="5688000" cy="288000"/>
            </a:xfrm>
            <a:prstGeom prst="rect">
              <a:avLst/>
            </a:prstGeom>
            <a:solidFill>
              <a:srgbClr val="73E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5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ADED8221-165D-4228-9398-CEAB8AFC09FB}"/>
                </a:ext>
              </a:extLst>
            </p:cNvPr>
            <p:cNvSpPr/>
            <p:nvPr/>
          </p:nvSpPr>
          <p:spPr>
            <a:xfrm>
              <a:off x="3789283" y="2988490"/>
              <a:ext cx="4932000" cy="288000"/>
            </a:xfrm>
            <a:prstGeom prst="rect">
              <a:avLst/>
            </a:prstGeom>
            <a:solidFill>
              <a:srgbClr val="73E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5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D55B2D72-48CB-4389-9620-022825EF6FFD}"/>
                </a:ext>
              </a:extLst>
            </p:cNvPr>
            <p:cNvSpPr/>
            <p:nvPr/>
          </p:nvSpPr>
          <p:spPr>
            <a:xfrm>
              <a:off x="3789283" y="3474313"/>
              <a:ext cx="2808000" cy="288000"/>
            </a:xfrm>
            <a:prstGeom prst="rect">
              <a:avLst/>
            </a:prstGeom>
            <a:solidFill>
              <a:srgbClr val="73E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5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1FDE4CC1-8CFA-4415-AEF3-1325271CEE73}"/>
                </a:ext>
              </a:extLst>
            </p:cNvPr>
            <p:cNvSpPr/>
            <p:nvPr/>
          </p:nvSpPr>
          <p:spPr>
            <a:xfrm>
              <a:off x="3789283" y="3960136"/>
              <a:ext cx="2196000" cy="288000"/>
            </a:xfrm>
            <a:prstGeom prst="rect">
              <a:avLst/>
            </a:prstGeom>
            <a:solidFill>
              <a:srgbClr val="73E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5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5BFFBFC1-6C21-4002-8DD4-953C5DAE99DF}"/>
                </a:ext>
              </a:extLst>
            </p:cNvPr>
            <p:cNvSpPr/>
            <p:nvPr/>
          </p:nvSpPr>
          <p:spPr>
            <a:xfrm>
              <a:off x="3789283" y="4445959"/>
              <a:ext cx="1764000" cy="288000"/>
            </a:xfrm>
            <a:prstGeom prst="rect">
              <a:avLst/>
            </a:prstGeom>
            <a:solidFill>
              <a:srgbClr val="73E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5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9EA04ECD-B1EB-492B-99D1-5CCCD5F65D32}"/>
                </a:ext>
              </a:extLst>
            </p:cNvPr>
            <p:cNvSpPr/>
            <p:nvPr/>
          </p:nvSpPr>
          <p:spPr>
            <a:xfrm>
              <a:off x="3789283" y="4931782"/>
              <a:ext cx="1638000" cy="288000"/>
            </a:xfrm>
            <a:prstGeom prst="rect">
              <a:avLst/>
            </a:prstGeom>
            <a:solidFill>
              <a:srgbClr val="73E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5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38EA9F0E-1208-4D91-87C9-0ADB21A89A0D}"/>
                </a:ext>
              </a:extLst>
            </p:cNvPr>
            <p:cNvSpPr/>
            <p:nvPr/>
          </p:nvSpPr>
          <p:spPr>
            <a:xfrm>
              <a:off x="3789283" y="5417605"/>
              <a:ext cx="612000" cy="288000"/>
            </a:xfrm>
            <a:prstGeom prst="rect">
              <a:avLst/>
            </a:prstGeom>
            <a:solidFill>
              <a:srgbClr val="73E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5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7594B29E-EE31-41E9-B1F5-11062B6CC839}"/>
                </a:ext>
              </a:extLst>
            </p:cNvPr>
            <p:cNvSpPr/>
            <p:nvPr/>
          </p:nvSpPr>
          <p:spPr>
            <a:xfrm>
              <a:off x="3789283" y="5903430"/>
              <a:ext cx="468000" cy="288000"/>
            </a:xfrm>
            <a:prstGeom prst="rect">
              <a:avLst/>
            </a:prstGeom>
            <a:solidFill>
              <a:srgbClr val="73E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5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C993F3DF-B7D9-4C43-9523-3BD9D6AD08BE}"/>
                </a:ext>
              </a:extLst>
            </p:cNvPr>
            <p:cNvSpPr/>
            <p:nvPr/>
          </p:nvSpPr>
          <p:spPr>
            <a:xfrm>
              <a:off x="3845497" y="1340768"/>
              <a:ext cx="7939135" cy="50167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60000"/>
                </a:lnSpc>
              </a:pPr>
              <a:r>
                <a:rPr lang="en-US" altLang="zh-TW" sz="2000" dirty="0">
                  <a:latin typeface="+mn-lt"/>
                  <a:ea typeface="微軟正黑體" panose="020B0604030504040204" pitchFamily="34" charset="-120"/>
                </a:rPr>
                <a:t>						                   111,572</a:t>
              </a:r>
            </a:p>
            <a:p>
              <a:pPr>
                <a:lnSpc>
                  <a:spcPct val="160000"/>
                </a:lnSpc>
              </a:pPr>
              <a:r>
                <a:rPr lang="en-US" altLang="zh-TW" sz="2000" dirty="0">
                  <a:latin typeface="+mn-lt"/>
                  <a:ea typeface="微軟正黑體" panose="020B0604030504040204" pitchFamily="34" charset="-120"/>
                </a:rPr>
                <a:t>						           103,403</a:t>
              </a:r>
            </a:p>
            <a:p>
              <a:pPr>
                <a:lnSpc>
                  <a:spcPct val="160000"/>
                </a:lnSpc>
              </a:pPr>
              <a:r>
                <a:rPr lang="en-US" altLang="zh-TW" sz="2000" dirty="0">
                  <a:latin typeface="+mn-lt"/>
                  <a:ea typeface="微軟正黑體" panose="020B0604030504040204" pitchFamily="34" charset="-120"/>
                </a:rPr>
                <a:t>						     97,429</a:t>
              </a:r>
            </a:p>
            <a:p>
              <a:pPr>
                <a:lnSpc>
                  <a:spcPct val="160000"/>
                </a:lnSpc>
              </a:pPr>
              <a:r>
                <a:rPr lang="en-US" altLang="zh-TW" sz="2000" dirty="0">
                  <a:latin typeface="+mn-lt"/>
                  <a:ea typeface="微軟正黑體" panose="020B0604030504040204" pitchFamily="34" charset="-120"/>
                </a:rPr>
                <a:t>					        84,129</a:t>
              </a:r>
            </a:p>
            <a:p>
              <a:pPr>
                <a:lnSpc>
                  <a:spcPct val="160000"/>
                </a:lnSpc>
              </a:pPr>
              <a:r>
                <a:rPr lang="en-US" altLang="zh-TW" sz="2000" dirty="0">
                  <a:latin typeface="+mn-lt"/>
                  <a:ea typeface="微軟正黑體" panose="020B0604030504040204" pitchFamily="34" charset="-120"/>
                </a:rPr>
                <a:t>		                  47,732</a:t>
              </a:r>
            </a:p>
            <a:p>
              <a:pPr>
                <a:lnSpc>
                  <a:spcPct val="160000"/>
                </a:lnSpc>
              </a:pPr>
              <a:r>
                <a:rPr lang="en-US" altLang="zh-TW" sz="2000" dirty="0">
                  <a:latin typeface="+mn-lt"/>
                  <a:ea typeface="微軟正黑體" panose="020B0604030504040204" pitchFamily="34" charset="-120"/>
                </a:rPr>
                <a:t>                                       37,194</a:t>
              </a:r>
            </a:p>
            <a:p>
              <a:pPr>
                <a:lnSpc>
                  <a:spcPct val="160000"/>
                </a:lnSpc>
              </a:pPr>
              <a:r>
                <a:rPr lang="en-US" altLang="zh-TW" sz="2000" dirty="0">
                  <a:latin typeface="+mn-lt"/>
                  <a:ea typeface="微軟正黑體" panose="020B0604030504040204" pitchFamily="34" charset="-120"/>
                </a:rPr>
                <a:t>                                30,035</a:t>
              </a:r>
            </a:p>
            <a:p>
              <a:pPr>
                <a:lnSpc>
                  <a:spcPct val="160000"/>
                </a:lnSpc>
              </a:pPr>
              <a:r>
                <a:rPr lang="en-US" altLang="zh-TW" sz="2000" dirty="0">
                  <a:latin typeface="+mn-lt"/>
                  <a:ea typeface="微軟正黑體" panose="020B0604030504040204" pitchFamily="34" charset="-120"/>
                </a:rPr>
                <a:t>                              28,143</a:t>
              </a:r>
            </a:p>
            <a:p>
              <a:pPr>
                <a:lnSpc>
                  <a:spcPct val="160000"/>
                </a:lnSpc>
              </a:pPr>
              <a:r>
                <a:rPr lang="en-US" altLang="zh-TW" sz="2000" dirty="0">
                  <a:latin typeface="+mn-lt"/>
                  <a:ea typeface="微軟正黑體" panose="020B0604030504040204" pitchFamily="34" charset="-120"/>
                </a:rPr>
                <a:t>            10,503</a:t>
              </a:r>
            </a:p>
            <a:p>
              <a:pPr>
                <a:lnSpc>
                  <a:spcPct val="160000"/>
                </a:lnSpc>
              </a:pPr>
              <a:r>
                <a:rPr lang="en-US" altLang="zh-TW" sz="2000" dirty="0">
                  <a:latin typeface="+mn-lt"/>
                  <a:ea typeface="微軟正黑體" panose="020B0604030504040204" pitchFamily="34" charset="-120"/>
                </a:rPr>
                <a:t>          8,179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323237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字方塊 9">
            <a:extLst>
              <a:ext uri="{FF2B5EF4-FFF2-40B4-BE49-F238E27FC236}">
                <a16:creationId xmlns:a16="http://schemas.microsoft.com/office/drawing/2014/main" id="{CEA290CC-08AB-45A8-946F-435409A544C6}"/>
              </a:ext>
            </a:extLst>
          </p:cNvPr>
          <p:cNvSpPr txBox="1"/>
          <p:nvPr/>
        </p:nvSpPr>
        <p:spPr>
          <a:xfrm>
            <a:off x="130910" y="116632"/>
            <a:ext cx="1179773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6000" dirty="0">
                <a:latin typeface="+mn-lt"/>
                <a:ea typeface="微軟正黑體" panose="020B0604030504040204" pitchFamily="34" charset="-120"/>
              </a:rPr>
              <a:t>為什麼要做收單業務？</a:t>
            </a:r>
            <a:endParaRPr lang="en-US" altLang="zh-TW" sz="2800" dirty="0">
              <a:latin typeface="+mn-lt"/>
              <a:ea typeface="微軟正黑體" panose="020B0604030504040204" pitchFamily="34" charset="-12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3D075773-2889-4635-B546-5734534C391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51"/>
          <a:stretch/>
        </p:blipFill>
        <p:spPr>
          <a:xfrm>
            <a:off x="6682295" y="1327247"/>
            <a:ext cx="4935171" cy="4910065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54A3AE22-7C0D-4A67-B160-73DC7872809B}"/>
              </a:ext>
            </a:extLst>
          </p:cNvPr>
          <p:cNvSpPr txBox="1"/>
          <p:nvPr/>
        </p:nvSpPr>
        <p:spPr>
          <a:xfrm>
            <a:off x="1990028" y="1029586"/>
            <a:ext cx="371333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20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錢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5C9A7DE0-B23B-45E9-9B15-733C4F81C0AE}"/>
              </a:ext>
            </a:extLst>
          </p:cNvPr>
          <p:cNvSpPr txBox="1"/>
          <p:nvPr/>
        </p:nvSpPr>
        <p:spPr>
          <a:xfrm>
            <a:off x="932017" y="4200906"/>
            <a:ext cx="40324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5400" dirty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交易手續費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F01A4B16-2E93-4564-A859-83FE4822164B}"/>
              </a:ext>
            </a:extLst>
          </p:cNvPr>
          <p:cNvSpPr txBox="1"/>
          <p:nvPr/>
        </p:nvSpPr>
        <p:spPr>
          <a:xfrm>
            <a:off x="3021289" y="5235782"/>
            <a:ext cx="46074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5400" dirty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新客戶往來</a:t>
            </a:r>
          </a:p>
        </p:txBody>
      </p:sp>
    </p:spTree>
    <p:extLst>
      <p:ext uri="{BB962C8B-B14F-4D97-AF65-F5344CB8AC3E}">
        <p14:creationId xmlns:p14="http://schemas.microsoft.com/office/powerpoint/2010/main" val="4224496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1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字方塊 9">
            <a:extLst>
              <a:ext uri="{FF2B5EF4-FFF2-40B4-BE49-F238E27FC236}">
                <a16:creationId xmlns:a16="http://schemas.microsoft.com/office/drawing/2014/main" id="{CEA290CC-08AB-45A8-946F-435409A544C6}"/>
              </a:ext>
            </a:extLst>
          </p:cNvPr>
          <p:cNvSpPr txBox="1"/>
          <p:nvPr/>
        </p:nvSpPr>
        <p:spPr>
          <a:xfrm>
            <a:off x="119336" y="116632"/>
            <a:ext cx="1179773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6000" dirty="0">
                <a:latin typeface="+mn-lt"/>
                <a:ea typeface="微軟正黑體" panose="020B0604030504040204" pitchFamily="34" charset="-120"/>
              </a:rPr>
              <a:t>交易手續費</a:t>
            </a:r>
            <a:endParaRPr lang="en-US" altLang="zh-TW" sz="2800" dirty="0">
              <a:latin typeface="+mn-lt"/>
              <a:ea typeface="微軟正黑體" panose="020B0604030504040204" pitchFamily="34" charset="-12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E0C1C5A7-74D1-4CEC-A4BA-EAC5D53A7EDC}"/>
              </a:ext>
            </a:extLst>
          </p:cNvPr>
          <p:cNvSpPr txBox="1"/>
          <p:nvPr/>
        </p:nvSpPr>
        <p:spPr>
          <a:xfrm>
            <a:off x="1409228" y="1340768"/>
            <a:ext cx="937354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5400" dirty="0">
                <a:latin typeface="+mn-lt"/>
                <a:ea typeface="微軟正黑體" panose="020B0604030504040204" pitchFamily="34" charset="-120"/>
              </a:rPr>
              <a:t>每筆交易金額的 </a:t>
            </a:r>
            <a:r>
              <a:rPr lang="en-US" altLang="zh-TW" sz="12000" b="1" dirty="0">
                <a:solidFill>
                  <a:srgbClr val="C00000"/>
                </a:solidFill>
                <a:latin typeface="+mn-lt"/>
                <a:ea typeface="微軟正黑體" panose="020B0604030504040204" pitchFamily="34" charset="-120"/>
              </a:rPr>
              <a:t>2 ~ 3%</a:t>
            </a:r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CC9300BE-67D3-497A-B528-7AAD53933BDE}"/>
              </a:ext>
            </a:extLst>
          </p:cNvPr>
          <p:cNvGrpSpPr/>
          <p:nvPr/>
        </p:nvGrpSpPr>
        <p:grpSpPr>
          <a:xfrm>
            <a:off x="911424" y="3668398"/>
            <a:ext cx="10369796" cy="2016000"/>
            <a:chOff x="23150" y="3519392"/>
            <a:chExt cx="10369796" cy="2016000"/>
          </a:xfrm>
        </p:grpSpPr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1A9347FA-DC8C-467C-A56F-6A219688007F}"/>
                </a:ext>
              </a:extLst>
            </p:cNvPr>
            <p:cNvSpPr/>
            <p:nvPr/>
          </p:nvSpPr>
          <p:spPr>
            <a:xfrm>
              <a:off x="23150" y="3519392"/>
              <a:ext cx="3456000" cy="2016000"/>
            </a:xfrm>
            <a:prstGeom prst="rect">
              <a:avLst/>
            </a:prstGeom>
            <a:solidFill>
              <a:srgbClr val="6DC8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4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發卡機構</a:t>
              </a:r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58C4A1AB-9BA1-42C3-AE35-5F4F5E0A0E90}"/>
                </a:ext>
              </a:extLst>
            </p:cNvPr>
            <p:cNvSpPr/>
            <p:nvPr/>
          </p:nvSpPr>
          <p:spPr>
            <a:xfrm>
              <a:off x="3478004" y="3519392"/>
              <a:ext cx="3456000" cy="2016000"/>
            </a:xfrm>
            <a:prstGeom prst="rect">
              <a:avLst/>
            </a:prstGeom>
            <a:solidFill>
              <a:srgbClr val="FF99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4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國際</a:t>
              </a:r>
              <a:endParaRPr lang="en-US" altLang="zh-TW" sz="44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r>
                <a:rPr lang="zh-TW" altLang="en-US" sz="4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信用卡組織</a:t>
              </a:r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82EC0057-956C-44DB-AE35-20D60B97E3A8}"/>
                </a:ext>
              </a:extLst>
            </p:cNvPr>
            <p:cNvSpPr/>
            <p:nvPr/>
          </p:nvSpPr>
          <p:spPr>
            <a:xfrm>
              <a:off x="6936946" y="3519392"/>
              <a:ext cx="3456000" cy="2016000"/>
            </a:xfrm>
            <a:prstGeom prst="rect">
              <a:avLst/>
            </a:prstGeom>
            <a:solidFill>
              <a:srgbClr val="73E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4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收單機構</a:t>
              </a:r>
            </a:p>
          </p:txBody>
        </p:sp>
      </p:grpSp>
      <p:sp>
        <p:nvSpPr>
          <p:cNvPr id="4" name="等腰三角形 3">
            <a:extLst>
              <a:ext uri="{FF2B5EF4-FFF2-40B4-BE49-F238E27FC236}">
                <a16:creationId xmlns:a16="http://schemas.microsoft.com/office/drawing/2014/main" id="{C134EA00-70EF-4DA7-AA7A-E725967B3570}"/>
              </a:ext>
            </a:extLst>
          </p:cNvPr>
          <p:cNvSpPr/>
          <p:nvPr/>
        </p:nvSpPr>
        <p:spPr>
          <a:xfrm>
            <a:off x="899849" y="3020326"/>
            <a:ext cx="10368000" cy="648072"/>
          </a:xfrm>
          <a:prstGeom prst="triangle">
            <a:avLst/>
          </a:prstGeom>
          <a:gradFill flip="none" rotWithShape="1">
            <a:gsLst>
              <a:gs pos="24000">
                <a:srgbClr val="FFAFD9"/>
              </a:gs>
              <a:gs pos="55000">
                <a:srgbClr val="FFC9E4"/>
              </a:gs>
              <a:gs pos="100000">
                <a:srgbClr val="FFE5F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431959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A5C8F75A-B862-477B-A252-2AE7CFF14283}"/>
              </a:ext>
            </a:extLst>
          </p:cNvPr>
          <p:cNvSpPr/>
          <p:nvPr/>
        </p:nvSpPr>
        <p:spPr>
          <a:xfrm>
            <a:off x="0" y="0"/>
            <a:ext cx="4068000" cy="3438000"/>
          </a:xfrm>
          <a:prstGeom prst="rect">
            <a:avLst/>
          </a:prstGeom>
          <a:solidFill>
            <a:srgbClr val="6DC8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5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發卡機構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B8940B58-9057-43B7-8D16-71D180E95F10}"/>
              </a:ext>
            </a:extLst>
          </p:cNvPr>
          <p:cNvSpPr/>
          <p:nvPr/>
        </p:nvSpPr>
        <p:spPr>
          <a:xfrm>
            <a:off x="4062000" y="0"/>
            <a:ext cx="4068000" cy="3438000"/>
          </a:xfrm>
          <a:prstGeom prst="rect">
            <a:avLst/>
          </a:prstGeom>
          <a:solidFill>
            <a:srgbClr val="FF99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5600" dirty="0">
                <a:solidFill>
                  <a:schemeClr val="bg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國際</a:t>
            </a:r>
            <a:endParaRPr lang="en-US" altLang="zh-TW" sz="5600" dirty="0">
              <a:solidFill>
                <a:schemeClr val="bg1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5600" dirty="0">
                <a:solidFill>
                  <a:schemeClr val="bg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信用卡組織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A687A762-5443-4DFD-977D-4FA92EBA3E5A}"/>
              </a:ext>
            </a:extLst>
          </p:cNvPr>
          <p:cNvSpPr/>
          <p:nvPr/>
        </p:nvSpPr>
        <p:spPr>
          <a:xfrm>
            <a:off x="8124000" y="0"/>
            <a:ext cx="4068000" cy="3438000"/>
          </a:xfrm>
          <a:prstGeom prst="rect">
            <a:avLst/>
          </a:prstGeom>
          <a:solidFill>
            <a:srgbClr val="73E6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5600" dirty="0">
                <a:solidFill>
                  <a:schemeClr val="bg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收單機構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0C122BD0-5164-4351-A904-7065D783100E}"/>
              </a:ext>
            </a:extLst>
          </p:cNvPr>
          <p:cNvSpPr/>
          <p:nvPr/>
        </p:nvSpPr>
        <p:spPr>
          <a:xfrm>
            <a:off x="6090000" y="3420000"/>
            <a:ext cx="6102000" cy="3438000"/>
          </a:xfrm>
          <a:prstGeom prst="rect">
            <a:avLst/>
          </a:prstGeom>
          <a:solidFill>
            <a:srgbClr val="B36AE1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5600" dirty="0">
                <a:solidFill>
                  <a:schemeClr val="bg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店家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09B75E86-2C4A-4DBF-9371-FDDE198A04D6}"/>
              </a:ext>
            </a:extLst>
          </p:cNvPr>
          <p:cNvSpPr/>
          <p:nvPr/>
        </p:nvSpPr>
        <p:spPr>
          <a:xfrm>
            <a:off x="0" y="3420000"/>
            <a:ext cx="6102000" cy="3438000"/>
          </a:xfrm>
          <a:prstGeom prst="rect">
            <a:avLst/>
          </a:prstGeom>
          <a:solidFill>
            <a:srgbClr val="FF65B2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5600" dirty="0">
                <a:solidFill>
                  <a:schemeClr val="bg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持卡人</a:t>
            </a:r>
          </a:p>
        </p:txBody>
      </p:sp>
    </p:spTree>
    <p:extLst>
      <p:ext uri="{BB962C8B-B14F-4D97-AF65-F5344CB8AC3E}">
        <p14:creationId xmlns:p14="http://schemas.microsoft.com/office/powerpoint/2010/main" val="23344783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D5D9F423-1E75-46AA-A8BB-C0BF2D1B43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20"/>
            <a:ext cx="12192000" cy="68580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772E1C87-6E2F-4952-80C1-57BB6F9F46CF}"/>
              </a:ext>
            </a:extLst>
          </p:cNvPr>
          <p:cNvSpPr/>
          <p:nvPr/>
        </p:nvSpPr>
        <p:spPr>
          <a:xfrm>
            <a:off x="3481919" y="440944"/>
            <a:ext cx="8359828" cy="1210377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9C08E09A-6832-43CA-BF16-927AC8C613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55768" y="534381"/>
            <a:ext cx="8461332" cy="1080844"/>
          </a:xfrm>
        </p:spPr>
        <p:txBody>
          <a:bodyPr/>
          <a:lstStyle/>
          <a:p>
            <a:r>
              <a:rPr lang="zh-TW" altLang="en-US" sz="8000" b="1" dirty="0">
                <a:solidFill>
                  <a:schemeClr val="tx1"/>
                </a:solidFill>
              </a:rPr>
              <a:t>消費者到店家購物</a:t>
            </a:r>
          </a:p>
        </p:txBody>
      </p:sp>
    </p:spTree>
    <p:extLst>
      <p:ext uri="{BB962C8B-B14F-4D97-AF65-F5344CB8AC3E}">
        <p14:creationId xmlns:p14="http://schemas.microsoft.com/office/powerpoint/2010/main" val="1766835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文字方塊 22">
            <a:extLst>
              <a:ext uri="{FF2B5EF4-FFF2-40B4-BE49-F238E27FC236}">
                <a16:creationId xmlns:a16="http://schemas.microsoft.com/office/drawing/2014/main" id="{191DF5A3-00FB-4844-9BF5-5A27BE171ABA}"/>
              </a:ext>
            </a:extLst>
          </p:cNvPr>
          <p:cNvSpPr txBox="1"/>
          <p:nvPr/>
        </p:nvSpPr>
        <p:spPr>
          <a:xfrm>
            <a:off x="1222154" y="1240116"/>
            <a:ext cx="10262563" cy="41516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TW" altLang="en-US" sz="5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發行信用卡予持卡人的機構，提供持卡人先消費後付款，並接受收單機構請款時，先行墊付持卡人交易帳款之機構</a:t>
            </a: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00BC7017-BF13-4D94-94C6-180DE0C03DE5}"/>
              </a:ext>
            </a:extLst>
          </p:cNvPr>
          <p:cNvSpPr txBox="1"/>
          <p:nvPr/>
        </p:nvSpPr>
        <p:spPr>
          <a:xfrm>
            <a:off x="166759" y="548680"/>
            <a:ext cx="100811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0" dirty="0">
                <a:solidFill>
                  <a:srgbClr val="6DC8E1"/>
                </a:solidFill>
              </a:rPr>
              <a:t>“</a:t>
            </a:r>
            <a:endParaRPr lang="zh-TW" altLang="en-US" sz="20000" dirty="0">
              <a:solidFill>
                <a:srgbClr val="6DC8E1"/>
              </a:solidFill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560654C9-FAD6-4FEE-AB26-5D9B4817C67B}"/>
              </a:ext>
            </a:extLst>
          </p:cNvPr>
          <p:cNvSpPr txBox="1"/>
          <p:nvPr/>
        </p:nvSpPr>
        <p:spPr>
          <a:xfrm>
            <a:off x="11017944" y="4208731"/>
            <a:ext cx="98271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0" dirty="0">
                <a:solidFill>
                  <a:srgbClr val="6DC8E1"/>
                </a:solidFill>
              </a:rPr>
              <a:t>”</a:t>
            </a:r>
            <a:endParaRPr lang="zh-TW" altLang="en-US" sz="20000" dirty="0">
              <a:solidFill>
                <a:srgbClr val="6DC8E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62654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2A466BC-A9C5-4264-9354-EA2C532B3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067392"/>
            <a:ext cx="12192000" cy="1470025"/>
          </a:xfrm>
        </p:spPr>
        <p:txBody>
          <a:bodyPr/>
          <a:lstStyle/>
          <a:p>
            <a:r>
              <a:rPr lang="zh-TW" altLang="en-US" dirty="0"/>
              <a:t>目前有 </a:t>
            </a:r>
            <a:r>
              <a:rPr lang="en-US" altLang="zh-TW" sz="20000" b="1" dirty="0">
                <a:solidFill>
                  <a:srgbClr val="C00000"/>
                </a:solidFill>
              </a:rPr>
              <a:t>36</a:t>
            </a:r>
            <a:r>
              <a:rPr lang="en-US" altLang="zh-TW" dirty="0"/>
              <a:t> </a:t>
            </a:r>
            <a:r>
              <a:rPr lang="zh-TW" altLang="en-US" dirty="0"/>
              <a:t>間發卡機構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016B0F61-4093-4D0D-A19C-30A4BDEC32AD}"/>
              </a:ext>
            </a:extLst>
          </p:cNvPr>
          <p:cNvSpPr txBox="1"/>
          <p:nvPr/>
        </p:nvSpPr>
        <p:spPr>
          <a:xfrm>
            <a:off x="7824192" y="3841884"/>
            <a:ext cx="34563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latin typeface="+mn-lt"/>
                <a:ea typeface="微軟正黑體" panose="020B0604030504040204" pitchFamily="34" charset="-120"/>
              </a:rPr>
              <a:t>(2017/05 </a:t>
            </a:r>
            <a:r>
              <a:rPr lang="zh-TW" altLang="en-US" sz="2800" dirty="0">
                <a:latin typeface="+mn-lt"/>
                <a:ea typeface="微軟正黑體" panose="020B0604030504040204" pitchFamily="34" charset="-120"/>
              </a:rPr>
              <a:t>統計資料</a:t>
            </a:r>
            <a:r>
              <a:rPr lang="en-US" altLang="zh-TW" sz="2800" dirty="0">
                <a:latin typeface="+mn-lt"/>
                <a:ea typeface="微軟正黑體" panose="020B0604030504040204" pitchFamily="34" charset="-120"/>
              </a:rPr>
              <a:t>)</a:t>
            </a:r>
            <a:endParaRPr lang="zh-TW" altLang="en-US" sz="2800" dirty="0">
              <a:latin typeface="+mn-lt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762414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字方塊 9">
            <a:extLst>
              <a:ext uri="{FF2B5EF4-FFF2-40B4-BE49-F238E27FC236}">
                <a16:creationId xmlns:a16="http://schemas.microsoft.com/office/drawing/2014/main" id="{CEA290CC-08AB-45A8-946F-435409A544C6}"/>
              </a:ext>
            </a:extLst>
          </p:cNvPr>
          <p:cNvSpPr txBox="1"/>
          <p:nvPr/>
        </p:nvSpPr>
        <p:spPr>
          <a:xfrm>
            <a:off x="130910" y="116632"/>
            <a:ext cx="1179773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6000" dirty="0">
                <a:latin typeface="+mn-lt"/>
                <a:ea typeface="微軟正黑體" panose="020B0604030504040204" pitchFamily="34" charset="-120"/>
              </a:rPr>
              <a:t>流通卡前 </a:t>
            </a:r>
            <a:r>
              <a:rPr lang="en-US" altLang="zh-TW" sz="6000" dirty="0">
                <a:latin typeface="+mn-lt"/>
                <a:ea typeface="微軟正黑體" panose="020B0604030504040204" pitchFamily="34" charset="-120"/>
              </a:rPr>
              <a:t>10 </a:t>
            </a:r>
            <a:r>
              <a:rPr lang="zh-TW" altLang="en-US" sz="6000" dirty="0">
                <a:latin typeface="+mn-lt"/>
                <a:ea typeface="微軟正黑體" panose="020B0604030504040204" pitchFamily="34" charset="-120"/>
              </a:rPr>
              <a:t>大發卡銀行 </a:t>
            </a:r>
            <a:r>
              <a:rPr lang="en-US" altLang="zh-TW" sz="2800" dirty="0">
                <a:latin typeface="+mn-lt"/>
                <a:ea typeface="微軟正黑體" panose="020B0604030504040204" pitchFamily="34" charset="-120"/>
              </a:rPr>
              <a:t>(2017/05</a:t>
            </a:r>
            <a:r>
              <a:rPr lang="zh-TW" altLang="en-US" sz="2800" dirty="0">
                <a:latin typeface="+mn-lt"/>
                <a:ea typeface="微軟正黑體" panose="020B0604030504040204" pitchFamily="34" charset="-120"/>
              </a:rPr>
              <a:t> 統計資料</a:t>
            </a:r>
            <a:r>
              <a:rPr lang="en-US" altLang="zh-TW" sz="2800" dirty="0">
                <a:latin typeface="+mn-lt"/>
                <a:ea typeface="微軟正黑體" panose="020B0604030504040204" pitchFamily="34" charset="-120"/>
              </a:rPr>
              <a:t>)</a:t>
            </a:r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E94D04B2-4A7B-419C-9BDA-08F3245FF111}"/>
              </a:ext>
            </a:extLst>
          </p:cNvPr>
          <p:cNvGrpSpPr/>
          <p:nvPr/>
        </p:nvGrpSpPr>
        <p:grpSpPr>
          <a:xfrm>
            <a:off x="-672752" y="1340768"/>
            <a:ext cx="12535586" cy="5016758"/>
            <a:chOff x="-534930" y="1340768"/>
            <a:chExt cx="12535586" cy="5016758"/>
          </a:xfrm>
        </p:grpSpPr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C993F3DF-B7D9-4C43-9523-3BD9D6AD08BE}"/>
                </a:ext>
              </a:extLst>
            </p:cNvPr>
            <p:cNvSpPr/>
            <p:nvPr/>
          </p:nvSpPr>
          <p:spPr>
            <a:xfrm>
              <a:off x="3629473" y="1340768"/>
              <a:ext cx="8371183" cy="50167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60000"/>
                </a:lnSpc>
              </a:pPr>
              <a:r>
                <a:rPr lang="en-US" altLang="zh-TW" sz="2000" dirty="0">
                  <a:latin typeface="+mn-lt"/>
                  <a:ea typeface="微軟正黑體" panose="020B0604030504040204" pitchFamily="34" charset="-120"/>
                </a:rPr>
                <a:t>						</a:t>
              </a:r>
              <a:r>
                <a:rPr lang="zh-TW" altLang="en-US" sz="2000" dirty="0">
                  <a:latin typeface="+mn-lt"/>
                  <a:ea typeface="微軟正黑體" panose="020B0604030504040204" pitchFamily="34" charset="-120"/>
                </a:rPr>
                <a:t>                   </a:t>
              </a:r>
              <a:r>
                <a:rPr lang="en-US" altLang="zh-TW" sz="2000" dirty="0">
                  <a:latin typeface="+mn-lt"/>
                  <a:ea typeface="微軟正黑體" panose="020B0604030504040204" pitchFamily="34" charset="-120"/>
                </a:rPr>
                <a:t>6,133,357</a:t>
              </a:r>
            </a:p>
            <a:p>
              <a:pPr>
                <a:lnSpc>
                  <a:spcPct val="160000"/>
                </a:lnSpc>
              </a:pPr>
              <a:r>
                <a:rPr lang="en-US" altLang="zh-TW" sz="2000" dirty="0">
                  <a:latin typeface="+mn-lt"/>
                  <a:ea typeface="微軟正黑體" panose="020B0604030504040204" pitchFamily="34" charset="-120"/>
                </a:rPr>
                <a:t>						</a:t>
              </a:r>
              <a:r>
                <a:rPr lang="zh-TW" altLang="en-US" sz="2000" dirty="0">
                  <a:latin typeface="+mn-lt"/>
                  <a:ea typeface="微軟正黑體" panose="020B0604030504040204" pitchFamily="34" charset="-120"/>
                </a:rPr>
                <a:t>                 </a:t>
              </a:r>
              <a:r>
                <a:rPr lang="en-US" altLang="zh-TW" sz="2000" dirty="0">
                  <a:latin typeface="+mn-lt"/>
                  <a:ea typeface="微軟正黑體" panose="020B0604030504040204" pitchFamily="34" charset="-120"/>
                </a:rPr>
                <a:t>6,014,751</a:t>
              </a:r>
            </a:p>
            <a:p>
              <a:pPr>
                <a:lnSpc>
                  <a:spcPct val="160000"/>
                </a:lnSpc>
              </a:pPr>
              <a:r>
                <a:rPr lang="en-US" altLang="zh-TW" sz="2000" dirty="0">
                  <a:latin typeface="+mn-lt"/>
                  <a:ea typeface="微軟正黑體" panose="020B0604030504040204" pitchFamily="34" charset="-120"/>
                </a:rPr>
                <a:t>					</a:t>
              </a:r>
              <a:r>
                <a:rPr lang="zh-TW" altLang="en-US" sz="2000" dirty="0">
                  <a:latin typeface="+mn-lt"/>
                  <a:ea typeface="微軟正黑體" panose="020B0604030504040204" pitchFamily="34" charset="-120"/>
                </a:rPr>
                <a:t>    </a:t>
              </a:r>
              <a:r>
                <a:rPr lang="en-US" altLang="zh-TW" sz="2000" dirty="0">
                  <a:latin typeface="+mn-lt"/>
                  <a:ea typeface="微軟正黑體" panose="020B0604030504040204" pitchFamily="34" charset="-120"/>
                </a:rPr>
                <a:t>4,425,203</a:t>
              </a:r>
            </a:p>
            <a:p>
              <a:pPr>
                <a:lnSpc>
                  <a:spcPct val="160000"/>
                </a:lnSpc>
              </a:pPr>
              <a:r>
                <a:rPr lang="en-US" altLang="zh-TW" sz="2000" dirty="0">
                  <a:latin typeface="+mn-lt"/>
                  <a:ea typeface="微軟正黑體" panose="020B0604030504040204" pitchFamily="34" charset="-120"/>
                </a:rPr>
                <a:t>				</a:t>
              </a:r>
              <a:r>
                <a:rPr lang="zh-TW" altLang="en-US" sz="2000" dirty="0">
                  <a:latin typeface="+mn-lt"/>
                  <a:ea typeface="微軟正黑體" panose="020B0604030504040204" pitchFamily="34" charset="-120"/>
                </a:rPr>
                <a:t>            </a:t>
              </a:r>
              <a:r>
                <a:rPr lang="en-US" altLang="zh-TW" sz="2000" dirty="0">
                  <a:latin typeface="+mn-lt"/>
                  <a:ea typeface="微軟正黑體" panose="020B0604030504040204" pitchFamily="34" charset="-120"/>
                </a:rPr>
                <a:t>3,974,064</a:t>
              </a:r>
            </a:p>
            <a:p>
              <a:pPr>
                <a:lnSpc>
                  <a:spcPct val="160000"/>
                </a:lnSpc>
              </a:pPr>
              <a:r>
                <a:rPr lang="en-US" altLang="zh-TW" sz="2000" dirty="0">
                  <a:latin typeface="+mn-lt"/>
                  <a:ea typeface="微軟正黑體" panose="020B0604030504040204" pitchFamily="34" charset="-120"/>
                </a:rPr>
                <a:t>			</a:t>
              </a:r>
              <a:r>
                <a:rPr lang="zh-TW" altLang="en-US" sz="2000" dirty="0">
                  <a:latin typeface="+mn-lt"/>
                  <a:ea typeface="微軟正黑體" panose="020B0604030504040204" pitchFamily="34" charset="-120"/>
                </a:rPr>
                <a:t>       </a:t>
              </a:r>
              <a:r>
                <a:rPr lang="en-US" altLang="zh-TW" sz="2000" dirty="0">
                  <a:latin typeface="+mn-lt"/>
                  <a:ea typeface="微軟正黑體" panose="020B0604030504040204" pitchFamily="34" charset="-120"/>
                </a:rPr>
                <a:t>2,899,836</a:t>
              </a:r>
            </a:p>
            <a:p>
              <a:pPr>
                <a:lnSpc>
                  <a:spcPct val="160000"/>
                </a:lnSpc>
              </a:pPr>
              <a:r>
                <a:rPr lang="en-US" altLang="zh-TW" sz="2000" dirty="0">
                  <a:latin typeface="+mn-lt"/>
                  <a:ea typeface="微軟正黑體" panose="020B0604030504040204" pitchFamily="34" charset="-120"/>
                </a:rPr>
                <a:t>		</a:t>
              </a:r>
              <a:r>
                <a:rPr lang="zh-TW" altLang="en-US" sz="2000" dirty="0">
                  <a:latin typeface="+mn-lt"/>
                  <a:ea typeface="微軟正黑體" panose="020B0604030504040204" pitchFamily="34" charset="-120"/>
                </a:rPr>
                <a:t>             </a:t>
              </a:r>
              <a:r>
                <a:rPr lang="en-US" altLang="zh-TW" sz="2000" dirty="0">
                  <a:latin typeface="+mn-lt"/>
                  <a:ea typeface="微軟正黑體" panose="020B0604030504040204" pitchFamily="34" charset="-120"/>
                </a:rPr>
                <a:t>2,327,132</a:t>
              </a:r>
            </a:p>
            <a:p>
              <a:pPr>
                <a:lnSpc>
                  <a:spcPct val="160000"/>
                </a:lnSpc>
              </a:pPr>
              <a:r>
                <a:rPr lang="en-US" altLang="zh-TW" sz="2000" dirty="0">
                  <a:latin typeface="+mn-lt"/>
                  <a:ea typeface="微軟正黑體" panose="020B0604030504040204" pitchFamily="34" charset="-120"/>
                </a:rPr>
                <a:t>		</a:t>
              </a:r>
              <a:r>
                <a:rPr lang="zh-TW" altLang="en-US" sz="2000" dirty="0">
                  <a:latin typeface="+mn-lt"/>
                  <a:ea typeface="微軟正黑體" panose="020B0604030504040204" pitchFamily="34" charset="-120"/>
                </a:rPr>
                <a:t>      </a:t>
              </a:r>
              <a:r>
                <a:rPr lang="en-US" altLang="zh-TW" sz="2000" dirty="0">
                  <a:latin typeface="+mn-lt"/>
                  <a:ea typeface="微軟正黑體" panose="020B0604030504040204" pitchFamily="34" charset="-120"/>
                </a:rPr>
                <a:t>2,011,831</a:t>
              </a:r>
            </a:p>
            <a:p>
              <a:pPr>
                <a:lnSpc>
                  <a:spcPct val="160000"/>
                </a:lnSpc>
              </a:pPr>
              <a:r>
                <a:rPr lang="en-US" altLang="zh-TW" sz="2000" dirty="0">
                  <a:latin typeface="+mn-lt"/>
                  <a:ea typeface="微軟正黑體" panose="020B0604030504040204" pitchFamily="34" charset="-120"/>
                </a:rPr>
                <a:t>		</a:t>
              </a:r>
              <a:r>
                <a:rPr lang="zh-TW" altLang="en-US" sz="2000" dirty="0">
                  <a:latin typeface="+mn-lt"/>
                  <a:ea typeface="微軟正黑體" panose="020B0604030504040204" pitchFamily="34" charset="-120"/>
                </a:rPr>
                <a:t>    </a:t>
              </a:r>
              <a:r>
                <a:rPr lang="en-US" altLang="zh-TW" sz="2000" dirty="0">
                  <a:latin typeface="+mn-lt"/>
                  <a:ea typeface="微軟正黑體" panose="020B0604030504040204" pitchFamily="34" charset="-120"/>
                </a:rPr>
                <a:t>1,861,575</a:t>
              </a:r>
            </a:p>
            <a:p>
              <a:pPr>
                <a:lnSpc>
                  <a:spcPct val="160000"/>
                </a:lnSpc>
              </a:pPr>
              <a:r>
                <a:rPr lang="en-US" altLang="zh-TW" sz="2000" dirty="0">
                  <a:latin typeface="+mn-lt"/>
                  <a:ea typeface="微軟正黑體" panose="020B0604030504040204" pitchFamily="34" charset="-120"/>
                </a:rPr>
                <a:t>	</a:t>
              </a:r>
              <a:r>
                <a:rPr lang="zh-TW" altLang="en-US" sz="2000" dirty="0">
                  <a:latin typeface="+mn-lt"/>
                  <a:ea typeface="微軟正黑體" panose="020B0604030504040204" pitchFamily="34" charset="-120"/>
                </a:rPr>
                <a:t>            </a:t>
              </a:r>
              <a:r>
                <a:rPr lang="en-US" altLang="zh-TW" sz="2000" dirty="0">
                  <a:latin typeface="+mn-lt"/>
                  <a:ea typeface="微軟正黑體" panose="020B0604030504040204" pitchFamily="34" charset="-120"/>
                </a:rPr>
                <a:t>1,435,232</a:t>
              </a:r>
            </a:p>
            <a:p>
              <a:pPr>
                <a:lnSpc>
                  <a:spcPct val="160000"/>
                </a:lnSpc>
              </a:pPr>
              <a:r>
                <a:rPr lang="zh-TW" altLang="en-US" sz="2000" dirty="0">
                  <a:latin typeface="+mn-lt"/>
                  <a:ea typeface="微軟正黑體" panose="020B0604030504040204" pitchFamily="34" charset="-120"/>
                </a:rPr>
                <a:t>                  </a:t>
              </a:r>
              <a:r>
                <a:rPr lang="en-US" altLang="zh-TW" sz="2000" dirty="0">
                  <a:latin typeface="+mn-lt"/>
                  <a:ea typeface="微軟正黑體" panose="020B0604030504040204" pitchFamily="34" charset="-120"/>
                </a:rPr>
                <a:t>967,585</a:t>
              </a:r>
            </a:p>
          </p:txBody>
        </p:sp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C9F1C0CF-170A-4AAD-9E62-A31019E88C7B}"/>
                </a:ext>
              </a:extLst>
            </p:cNvPr>
            <p:cNvSpPr/>
            <p:nvPr/>
          </p:nvSpPr>
          <p:spPr>
            <a:xfrm>
              <a:off x="-534930" y="1340768"/>
              <a:ext cx="4050702" cy="495943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60000"/>
                </a:lnSpc>
              </a:pPr>
              <a:r>
                <a:rPr lang="zh-TW" altLang="en-US" sz="2000" dirty="0">
                  <a:latin typeface="+mn-lt"/>
                  <a:ea typeface="微軟正黑體" panose="020B0604030504040204" pitchFamily="34" charset="-120"/>
                </a:rPr>
                <a:t>中國信託商業銀行</a:t>
              </a:r>
            </a:p>
            <a:p>
              <a:pPr algn="r">
                <a:lnSpc>
                  <a:spcPct val="160000"/>
                </a:lnSpc>
              </a:pPr>
              <a:r>
                <a:rPr lang="zh-TW" altLang="en-US" sz="2000" dirty="0">
                  <a:latin typeface="+mn-lt"/>
                  <a:ea typeface="微軟正黑體" panose="020B0604030504040204" pitchFamily="34" charset="-120"/>
                </a:rPr>
                <a:t>國泰世華商業銀行</a:t>
              </a:r>
            </a:p>
            <a:p>
              <a:pPr algn="r">
                <a:lnSpc>
                  <a:spcPct val="160000"/>
                </a:lnSpc>
              </a:pPr>
              <a:r>
                <a:rPr lang="zh-TW" altLang="en-US" sz="2000" dirty="0">
                  <a:latin typeface="+mn-lt"/>
                  <a:ea typeface="微軟正黑體" panose="020B0604030504040204" pitchFamily="34" charset="-120"/>
                </a:rPr>
                <a:t>玉山商業銀行</a:t>
              </a:r>
            </a:p>
            <a:p>
              <a:pPr algn="r">
                <a:lnSpc>
                  <a:spcPct val="160000"/>
                </a:lnSpc>
              </a:pPr>
              <a:r>
                <a:rPr lang="zh-TW" altLang="en-US" sz="2000" dirty="0">
                  <a:latin typeface="+mn-lt"/>
                  <a:ea typeface="微軟正黑體" panose="020B0604030504040204" pitchFamily="34" charset="-120"/>
                </a:rPr>
                <a:t>台新國際商業銀行</a:t>
              </a:r>
            </a:p>
            <a:p>
              <a:pPr algn="r">
                <a:lnSpc>
                  <a:spcPct val="160000"/>
                </a:lnSpc>
              </a:pPr>
              <a:r>
                <a:rPr lang="zh-TW" altLang="en-US" sz="2000" dirty="0">
                  <a:latin typeface="+mn-lt"/>
                  <a:ea typeface="微軟正黑體" panose="020B0604030504040204" pitchFamily="34" charset="-120"/>
                </a:rPr>
                <a:t>花旗 </a:t>
              </a:r>
              <a:r>
                <a:rPr lang="en-US" altLang="zh-TW" sz="2000" dirty="0">
                  <a:latin typeface="+mn-lt"/>
                  <a:ea typeface="微軟正黑體" panose="020B0604030504040204" pitchFamily="34" charset="-120"/>
                </a:rPr>
                <a:t>(</a:t>
              </a:r>
              <a:r>
                <a:rPr lang="zh-TW" altLang="en-US" sz="2000" dirty="0">
                  <a:latin typeface="+mn-lt"/>
                  <a:ea typeface="微軟正黑體" panose="020B0604030504040204" pitchFamily="34" charset="-120"/>
                </a:rPr>
                <a:t>台灣</a:t>
              </a:r>
              <a:r>
                <a:rPr lang="en-US" altLang="zh-TW" sz="2000" dirty="0">
                  <a:latin typeface="+mn-lt"/>
                  <a:ea typeface="微軟正黑體" panose="020B0604030504040204" pitchFamily="34" charset="-120"/>
                </a:rPr>
                <a:t>)</a:t>
              </a:r>
              <a:r>
                <a:rPr lang="zh-TW" altLang="en-US" sz="2000" dirty="0">
                  <a:latin typeface="+mn-lt"/>
                  <a:ea typeface="微軟正黑體" panose="020B0604030504040204" pitchFamily="34" charset="-120"/>
                </a:rPr>
                <a:t> 商業銀行</a:t>
              </a:r>
            </a:p>
            <a:p>
              <a:pPr algn="r">
                <a:lnSpc>
                  <a:spcPct val="160000"/>
                </a:lnSpc>
              </a:pPr>
              <a:r>
                <a:rPr lang="zh-TW" altLang="en-US" sz="2000" dirty="0">
                  <a:latin typeface="+mn-lt"/>
                  <a:ea typeface="微軟正黑體" panose="020B0604030504040204" pitchFamily="34" charset="-120"/>
                </a:rPr>
                <a:t>台北富邦銀行</a:t>
              </a:r>
            </a:p>
            <a:p>
              <a:pPr algn="r">
                <a:lnSpc>
                  <a:spcPct val="160000"/>
                </a:lnSpc>
              </a:pPr>
              <a:r>
                <a:rPr lang="zh-TW" altLang="en-US" sz="2000" dirty="0">
                  <a:latin typeface="+mn-lt"/>
                  <a:ea typeface="微軟正黑體" panose="020B0604030504040204" pitchFamily="34" charset="-120"/>
                </a:rPr>
                <a:t>聯邦商業銀行</a:t>
              </a:r>
            </a:p>
            <a:p>
              <a:pPr algn="r">
                <a:lnSpc>
                  <a:spcPct val="160000"/>
                </a:lnSpc>
              </a:pPr>
              <a:r>
                <a:rPr lang="zh-TW" altLang="en-US" sz="2000" dirty="0">
                  <a:latin typeface="+mn-lt"/>
                  <a:ea typeface="微軟正黑體" panose="020B0604030504040204" pitchFamily="34" charset="-120"/>
                </a:rPr>
                <a:t>永豐商業銀行</a:t>
              </a:r>
            </a:p>
            <a:p>
              <a:pPr algn="r">
                <a:lnSpc>
                  <a:spcPct val="160000"/>
                </a:lnSpc>
              </a:pPr>
              <a:r>
                <a:rPr lang="zh-TW" altLang="en-US" sz="2000" dirty="0">
                  <a:latin typeface="+mn-lt"/>
                  <a:ea typeface="微軟正黑體" panose="020B0604030504040204" pitchFamily="34" charset="-120"/>
                </a:rPr>
                <a:t>遠東國際商業銀行</a:t>
              </a:r>
            </a:p>
            <a:p>
              <a:pPr algn="r">
                <a:lnSpc>
                  <a:spcPct val="160000"/>
                </a:lnSpc>
              </a:pPr>
              <a:r>
                <a:rPr lang="zh-TW" altLang="en-US" sz="2000" dirty="0">
                  <a:latin typeface="+mn-lt"/>
                  <a:ea typeface="微軟正黑體" panose="020B0604030504040204" pitchFamily="34" charset="-120"/>
                </a:rPr>
                <a:t>第一商業銀行</a:t>
              </a: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905AC681-A533-430C-8751-AE89E885FF45}"/>
                </a:ext>
              </a:extLst>
            </p:cNvPr>
            <p:cNvSpPr/>
            <p:nvPr/>
          </p:nvSpPr>
          <p:spPr>
            <a:xfrm>
              <a:off x="3567065" y="1529481"/>
              <a:ext cx="6516000" cy="288000"/>
            </a:xfrm>
            <a:prstGeom prst="rect">
              <a:avLst/>
            </a:prstGeom>
            <a:solidFill>
              <a:srgbClr val="6DC8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5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209EF214-3F3F-41B2-B81B-049663AB0B47}"/>
                </a:ext>
              </a:extLst>
            </p:cNvPr>
            <p:cNvSpPr/>
            <p:nvPr/>
          </p:nvSpPr>
          <p:spPr>
            <a:xfrm>
              <a:off x="3567065" y="2015304"/>
              <a:ext cx="6408000" cy="288000"/>
            </a:xfrm>
            <a:prstGeom prst="rect">
              <a:avLst/>
            </a:prstGeom>
            <a:solidFill>
              <a:srgbClr val="6DC8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5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0A1763D5-3949-458C-9D6B-867E134AD0EA}"/>
                </a:ext>
              </a:extLst>
            </p:cNvPr>
            <p:cNvSpPr/>
            <p:nvPr/>
          </p:nvSpPr>
          <p:spPr>
            <a:xfrm>
              <a:off x="3567065" y="2501127"/>
              <a:ext cx="4716000" cy="288000"/>
            </a:xfrm>
            <a:prstGeom prst="rect">
              <a:avLst/>
            </a:prstGeom>
            <a:solidFill>
              <a:srgbClr val="6DC8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5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ADED8221-165D-4228-9398-CEAB8AFC09FB}"/>
                </a:ext>
              </a:extLst>
            </p:cNvPr>
            <p:cNvSpPr/>
            <p:nvPr/>
          </p:nvSpPr>
          <p:spPr>
            <a:xfrm>
              <a:off x="3567065" y="2986950"/>
              <a:ext cx="4248000" cy="288000"/>
            </a:xfrm>
            <a:prstGeom prst="rect">
              <a:avLst/>
            </a:prstGeom>
            <a:solidFill>
              <a:srgbClr val="6DC8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5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D55B2D72-48CB-4389-9620-022825EF6FFD}"/>
                </a:ext>
              </a:extLst>
            </p:cNvPr>
            <p:cNvSpPr/>
            <p:nvPr/>
          </p:nvSpPr>
          <p:spPr>
            <a:xfrm>
              <a:off x="3567065" y="3472773"/>
              <a:ext cx="3060000" cy="288000"/>
            </a:xfrm>
            <a:prstGeom prst="rect">
              <a:avLst/>
            </a:prstGeom>
            <a:solidFill>
              <a:srgbClr val="6DC8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5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1FDE4CC1-8CFA-4415-AEF3-1325271CEE73}"/>
                </a:ext>
              </a:extLst>
            </p:cNvPr>
            <p:cNvSpPr/>
            <p:nvPr/>
          </p:nvSpPr>
          <p:spPr>
            <a:xfrm>
              <a:off x="3567065" y="3958596"/>
              <a:ext cx="2484000" cy="288000"/>
            </a:xfrm>
            <a:prstGeom prst="rect">
              <a:avLst/>
            </a:prstGeom>
            <a:solidFill>
              <a:srgbClr val="6DC8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5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5BFFBFC1-6C21-4002-8DD4-953C5DAE99DF}"/>
                </a:ext>
              </a:extLst>
            </p:cNvPr>
            <p:cNvSpPr/>
            <p:nvPr/>
          </p:nvSpPr>
          <p:spPr>
            <a:xfrm>
              <a:off x="3567065" y="4444419"/>
              <a:ext cx="2124000" cy="288000"/>
            </a:xfrm>
            <a:prstGeom prst="rect">
              <a:avLst/>
            </a:prstGeom>
            <a:solidFill>
              <a:srgbClr val="6DC8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5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9EA04ECD-B1EB-492B-99D1-5CCCD5F65D32}"/>
                </a:ext>
              </a:extLst>
            </p:cNvPr>
            <p:cNvSpPr/>
            <p:nvPr/>
          </p:nvSpPr>
          <p:spPr>
            <a:xfrm>
              <a:off x="3567065" y="4931782"/>
              <a:ext cx="1980000" cy="288000"/>
            </a:xfrm>
            <a:prstGeom prst="rect">
              <a:avLst/>
            </a:prstGeom>
            <a:solidFill>
              <a:srgbClr val="6DC8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5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38EA9F0E-1208-4D91-87C9-0ADB21A89A0D}"/>
                </a:ext>
              </a:extLst>
            </p:cNvPr>
            <p:cNvSpPr/>
            <p:nvPr/>
          </p:nvSpPr>
          <p:spPr>
            <a:xfrm>
              <a:off x="3567065" y="5417605"/>
              <a:ext cx="1512000" cy="288000"/>
            </a:xfrm>
            <a:prstGeom prst="rect">
              <a:avLst/>
            </a:prstGeom>
            <a:solidFill>
              <a:srgbClr val="6DC8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5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7594B29E-EE31-41E9-B1F5-11062B6CC839}"/>
                </a:ext>
              </a:extLst>
            </p:cNvPr>
            <p:cNvSpPr/>
            <p:nvPr/>
          </p:nvSpPr>
          <p:spPr>
            <a:xfrm>
              <a:off x="3567065" y="5903428"/>
              <a:ext cx="972000" cy="288000"/>
            </a:xfrm>
            <a:prstGeom prst="rect">
              <a:avLst/>
            </a:prstGeom>
            <a:solidFill>
              <a:srgbClr val="6DC8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5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213406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標題 1">
            <a:extLst>
              <a:ext uri="{FF2B5EF4-FFF2-40B4-BE49-F238E27FC236}">
                <a16:creationId xmlns:a16="http://schemas.microsoft.com/office/drawing/2014/main" id="{159E026E-F147-499D-993A-135B3C47D2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564904"/>
            <a:ext cx="12192000" cy="1470025"/>
          </a:xfrm>
        </p:spPr>
        <p:txBody>
          <a:bodyPr/>
          <a:lstStyle/>
          <a:p>
            <a:r>
              <a:rPr lang="zh-TW" altLang="en-US" sz="9600" dirty="0"/>
              <a:t>發卡總數 </a:t>
            </a:r>
            <a:r>
              <a:rPr lang="en-US" altLang="zh-TW" sz="9600" dirty="0"/>
              <a:t>– </a:t>
            </a:r>
            <a:r>
              <a:rPr lang="zh-TW" altLang="en-US" sz="9600" dirty="0"/>
              <a:t>停卡總數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8519CFD-CE83-47CD-9DF3-5375EA2874AB}"/>
              </a:ext>
            </a:extLst>
          </p:cNvPr>
          <p:cNvSpPr/>
          <p:nvPr/>
        </p:nvSpPr>
        <p:spPr>
          <a:xfrm>
            <a:off x="2674341" y="3944631"/>
            <a:ext cx="293862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solidFill>
                  <a:srgbClr val="6DC8E1"/>
                </a:solidFill>
                <a:latin typeface="+mn-lt"/>
                <a:ea typeface="微軟正黑體" panose="020B0604030504040204" pitchFamily="34" charset="-120"/>
              </a:rPr>
              <a:t>(</a:t>
            </a:r>
            <a:r>
              <a:rPr lang="zh-TW" altLang="en-US" sz="2800" dirty="0">
                <a:solidFill>
                  <a:srgbClr val="6DC8E1"/>
                </a:solidFill>
                <a:latin typeface="+mn-lt"/>
                <a:ea typeface="微軟正黑體" panose="020B0604030504040204" pitchFamily="34" charset="-120"/>
              </a:rPr>
              <a:t>卡片狀況為正常</a:t>
            </a:r>
            <a:r>
              <a:rPr lang="en-US" altLang="zh-TW" sz="2800" dirty="0">
                <a:solidFill>
                  <a:srgbClr val="6DC8E1"/>
                </a:solidFill>
                <a:latin typeface="+mn-lt"/>
                <a:ea typeface="微軟正黑體" panose="020B0604030504040204" pitchFamily="34" charset="-120"/>
              </a:rPr>
              <a:t>)</a:t>
            </a:r>
            <a:endParaRPr lang="zh-TW" altLang="en-US" sz="2800" dirty="0">
              <a:solidFill>
                <a:srgbClr val="6DC8E1"/>
              </a:solidFill>
              <a:latin typeface="+mn-lt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456420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字方塊 9">
            <a:extLst>
              <a:ext uri="{FF2B5EF4-FFF2-40B4-BE49-F238E27FC236}">
                <a16:creationId xmlns:a16="http://schemas.microsoft.com/office/drawing/2014/main" id="{CEA290CC-08AB-45A8-946F-435409A544C6}"/>
              </a:ext>
            </a:extLst>
          </p:cNvPr>
          <p:cNvSpPr txBox="1"/>
          <p:nvPr/>
        </p:nvSpPr>
        <p:spPr>
          <a:xfrm>
            <a:off x="119336" y="116632"/>
            <a:ext cx="1179773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6000" dirty="0">
                <a:latin typeface="+mn-lt"/>
                <a:ea typeface="微軟正黑體" panose="020B0604030504040204" pitchFamily="34" charset="-120"/>
              </a:rPr>
              <a:t>有效卡前 </a:t>
            </a:r>
            <a:r>
              <a:rPr lang="en-US" altLang="zh-TW" sz="6000" dirty="0">
                <a:latin typeface="+mn-lt"/>
                <a:ea typeface="微軟正黑體" panose="020B0604030504040204" pitchFamily="34" charset="-120"/>
              </a:rPr>
              <a:t>10 </a:t>
            </a:r>
            <a:r>
              <a:rPr lang="zh-TW" altLang="en-US" sz="6000" dirty="0">
                <a:latin typeface="+mn-lt"/>
                <a:ea typeface="微軟正黑體" panose="020B0604030504040204" pitchFamily="34" charset="-120"/>
              </a:rPr>
              <a:t>大發卡銀行 </a:t>
            </a:r>
            <a:r>
              <a:rPr lang="en-US" altLang="zh-TW" sz="2800" dirty="0">
                <a:latin typeface="+mn-lt"/>
                <a:ea typeface="微軟正黑體" panose="020B0604030504040204" pitchFamily="34" charset="-120"/>
              </a:rPr>
              <a:t>(2017/05</a:t>
            </a:r>
            <a:r>
              <a:rPr lang="zh-TW" altLang="en-US" sz="2800" dirty="0">
                <a:latin typeface="+mn-lt"/>
                <a:ea typeface="微軟正黑體" panose="020B0604030504040204" pitchFamily="34" charset="-120"/>
              </a:rPr>
              <a:t> 統計資料</a:t>
            </a:r>
            <a:r>
              <a:rPr lang="en-US" altLang="zh-TW" sz="2800" dirty="0">
                <a:latin typeface="+mn-lt"/>
                <a:ea typeface="微軟正黑體" panose="020B0604030504040204" pitchFamily="34" charset="-120"/>
              </a:rPr>
              <a:t>)</a:t>
            </a:r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25D6ABCF-329E-4402-BD75-C7E061B8AAE9}"/>
              </a:ext>
            </a:extLst>
          </p:cNvPr>
          <p:cNvGrpSpPr/>
          <p:nvPr/>
        </p:nvGrpSpPr>
        <p:grpSpPr>
          <a:xfrm>
            <a:off x="-960784" y="1233199"/>
            <a:ext cx="12535586" cy="5016758"/>
            <a:chOff x="-684326" y="1340768"/>
            <a:chExt cx="12535586" cy="5016758"/>
          </a:xfrm>
        </p:grpSpPr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C993F3DF-B7D9-4C43-9523-3BD9D6AD08BE}"/>
                </a:ext>
              </a:extLst>
            </p:cNvPr>
            <p:cNvSpPr/>
            <p:nvPr/>
          </p:nvSpPr>
          <p:spPr>
            <a:xfrm>
              <a:off x="3480077" y="1340768"/>
              <a:ext cx="8371183" cy="50167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60000"/>
                </a:lnSpc>
              </a:pPr>
              <a:r>
                <a:rPr lang="en-US" altLang="zh-TW" sz="2000" dirty="0">
                  <a:latin typeface="+mn-lt"/>
                  <a:ea typeface="微軟正黑體" panose="020B0604030504040204" pitchFamily="34" charset="-120"/>
                </a:rPr>
                <a:t>						</a:t>
              </a:r>
              <a:r>
                <a:rPr lang="zh-TW" altLang="en-US" sz="2000" dirty="0">
                  <a:latin typeface="+mn-lt"/>
                  <a:ea typeface="微軟正黑體" panose="020B0604030504040204" pitchFamily="34" charset="-120"/>
                </a:rPr>
                <a:t>                   </a:t>
              </a:r>
              <a:r>
                <a:rPr lang="en-US" altLang="zh-TW" sz="2000" dirty="0">
                  <a:latin typeface="+mn-lt"/>
                  <a:ea typeface="微軟正黑體" panose="020B0604030504040204" pitchFamily="34" charset="-120"/>
                </a:rPr>
                <a:t>4,226,244</a:t>
              </a:r>
            </a:p>
            <a:p>
              <a:pPr>
                <a:lnSpc>
                  <a:spcPct val="160000"/>
                </a:lnSpc>
              </a:pPr>
              <a:r>
                <a:rPr lang="en-US" altLang="zh-TW" sz="2000" dirty="0">
                  <a:latin typeface="+mn-lt"/>
                  <a:ea typeface="微軟正黑體" panose="020B0604030504040204" pitchFamily="34" charset="-120"/>
                </a:rPr>
                <a:t>						</a:t>
              </a:r>
              <a:r>
                <a:rPr lang="zh-TW" altLang="en-US" sz="2000" dirty="0">
                  <a:latin typeface="+mn-lt"/>
                  <a:ea typeface="微軟正黑體" panose="020B0604030504040204" pitchFamily="34" charset="-120"/>
                </a:rPr>
                <a:t>           </a:t>
              </a:r>
              <a:r>
                <a:rPr lang="en-US" altLang="zh-TW" sz="2000" dirty="0">
                  <a:latin typeface="+mn-lt"/>
                  <a:ea typeface="微軟正黑體" panose="020B0604030504040204" pitchFamily="34" charset="-120"/>
                </a:rPr>
                <a:t>3,929,785</a:t>
              </a:r>
            </a:p>
            <a:p>
              <a:pPr>
                <a:lnSpc>
                  <a:spcPct val="160000"/>
                </a:lnSpc>
              </a:pPr>
              <a:r>
                <a:rPr lang="en-US" altLang="zh-TW" sz="2000" dirty="0">
                  <a:latin typeface="+mn-lt"/>
                  <a:ea typeface="微軟正黑體" panose="020B0604030504040204" pitchFamily="34" charset="-120"/>
                </a:rPr>
                <a:t>					</a:t>
              </a:r>
              <a:r>
                <a:rPr lang="zh-TW" altLang="en-US" sz="2000" dirty="0">
                  <a:latin typeface="+mn-lt"/>
                  <a:ea typeface="微軟正黑體" panose="020B0604030504040204" pitchFamily="34" charset="-120"/>
                </a:rPr>
                <a:t>    </a:t>
              </a:r>
              <a:r>
                <a:rPr lang="en-US" altLang="zh-TW" sz="2000" dirty="0">
                  <a:latin typeface="+mn-lt"/>
                  <a:ea typeface="微軟正黑體" panose="020B0604030504040204" pitchFamily="34" charset="-120"/>
                </a:rPr>
                <a:t>3,076,926</a:t>
              </a:r>
            </a:p>
            <a:p>
              <a:pPr>
                <a:lnSpc>
                  <a:spcPct val="160000"/>
                </a:lnSpc>
              </a:pPr>
              <a:r>
                <a:rPr lang="en-US" altLang="zh-TW" sz="2000" dirty="0">
                  <a:latin typeface="+mn-lt"/>
                  <a:ea typeface="微軟正黑體" panose="020B0604030504040204" pitchFamily="34" charset="-120"/>
                </a:rPr>
                <a:t>				</a:t>
              </a:r>
              <a:r>
                <a:rPr lang="zh-TW" altLang="en-US" sz="2000" dirty="0">
                  <a:latin typeface="+mn-lt"/>
                  <a:ea typeface="微軟正黑體" panose="020B0604030504040204" pitchFamily="34" charset="-120"/>
                </a:rPr>
                <a:t>           </a:t>
              </a:r>
              <a:r>
                <a:rPr lang="en-US" altLang="zh-TW" sz="2000" dirty="0">
                  <a:latin typeface="+mn-lt"/>
                  <a:ea typeface="微軟正黑體" panose="020B0604030504040204" pitchFamily="34" charset="-120"/>
                </a:rPr>
                <a:t>2,762,337</a:t>
              </a:r>
            </a:p>
            <a:p>
              <a:pPr>
                <a:lnSpc>
                  <a:spcPct val="160000"/>
                </a:lnSpc>
              </a:pPr>
              <a:r>
                <a:rPr lang="en-US" altLang="zh-TW" sz="2000" dirty="0">
                  <a:latin typeface="+mn-lt"/>
                  <a:ea typeface="微軟正黑體" panose="020B0604030504040204" pitchFamily="34" charset="-120"/>
                </a:rPr>
                <a:t>			</a:t>
              </a:r>
              <a:r>
                <a:rPr lang="zh-TW" altLang="en-US" sz="2000" dirty="0">
                  <a:latin typeface="+mn-lt"/>
                  <a:ea typeface="微軟正黑體" panose="020B0604030504040204" pitchFamily="34" charset="-120"/>
                </a:rPr>
                <a:t>                   </a:t>
              </a:r>
              <a:r>
                <a:rPr lang="en-US" altLang="zh-TW" sz="2000" dirty="0">
                  <a:latin typeface="+mn-lt"/>
                  <a:ea typeface="微軟正黑體" panose="020B0604030504040204" pitchFamily="34" charset="-120"/>
                </a:rPr>
                <a:t>2,444,341</a:t>
              </a:r>
            </a:p>
            <a:p>
              <a:pPr>
                <a:lnSpc>
                  <a:spcPct val="160000"/>
                </a:lnSpc>
              </a:pPr>
              <a:r>
                <a:rPr lang="en-US" altLang="zh-TW" sz="2000" dirty="0">
                  <a:latin typeface="+mn-lt"/>
                  <a:ea typeface="微軟正黑體" panose="020B0604030504040204" pitchFamily="34" charset="-120"/>
                </a:rPr>
                <a:t>		</a:t>
              </a:r>
              <a:r>
                <a:rPr lang="zh-TW" altLang="en-US" sz="2000" dirty="0">
                  <a:latin typeface="+mn-lt"/>
                  <a:ea typeface="微軟正黑體" panose="020B0604030504040204" pitchFamily="34" charset="-120"/>
                </a:rPr>
                <a:t>                </a:t>
              </a:r>
              <a:r>
                <a:rPr lang="en-US" altLang="zh-TW" sz="2000" dirty="0">
                  <a:latin typeface="+mn-lt"/>
                  <a:ea typeface="微軟正黑體" panose="020B0604030504040204" pitchFamily="34" charset="-120"/>
                </a:rPr>
                <a:t>1,721,643</a:t>
              </a:r>
            </a:p>
            <a:p>
              <a:pPr>
                <a:lnSpc>
                  <a:spcPct val="160000"/>
                </a:lnSpc>
              </a:pPr>
              <a:r>
                <a:rPr lang="en-US" altLang="zh-TW" sz="2000" dirty="0">
                  <a:latin typeface="+mn-lt"/>
                  <a:ea typeface="微軟正黑體" panose="020B0604030504040204" pitchFamily="34" charset="-120"/>
                </a:rPr>
                <a:t>	</a:t>
              </a:r>
              <a:r>
                <a:rPr lang="zh-TW" altLang="en-US" sz="2000" dirty="0">
                  <a:latin typeface="+mn-lt"/>
                  <a:ea typeface="微軟正黑體" panose="020B0604030504040204" pitchFamily="34" charset="-120"/>
                </a:rPr>
                <a:t>                </a:t>
              </a:r>
              <a:r>
                <a:rPr lang="en-US" altLang="zh-TW" sz="2000" dirty="0">
                  <a:latin typeface="+mn-lt"/>
                  <a:ea typeface="微軟正黑體" panose="020B0604030504040204" pitchFamily="34" charset="-120"/>
                </a:rPr>
                <a:t>1,119,448</a:t>
              </a:r>
            </a:p>
            <a:p>
              <a:pPr>
                <a:lnSpc>
                  <a:spcPct val="160000"/>
                </a:lnSpc>
              </a:pPr>
              <a:r>
                <a:rPr lang="en-US" altLang="zh-TW" sz="2000" dirty="0">
                  <a:latin typeface="+mn-lt"/>
                  <a:ea typeface="微軟正黑體" panose="020B0604030504040204" pitchFamily="34" charset="-120"/>
                </a:rPr>
                <a:t>	</a:t>
              </a:r>
              <a:r>
                <a:rPr lang="zh-TW" altLang="en-US" sz="2000" dirty="0">
                  <a:latin typeface="+mn-lt"/>
                  <a:ea typeface="微軟正黑體" panose="020B0604030504040204" pitchFamily="34" charset="-120"/>
                </a:rPr>
                <a:t>              </a:t>
              </a:r>
              <a:r>
                <a:rPr lang="en-US" altLang="zh-TW" sz="2000" dirty="0">
                  <a:latin typeface="+mn-lt"/>
                  <a:ea typeface="微軟正黑體" panose="020B0604030504040204" pitchFamily="34" charset="-120"/>
                </a:rPr>
                <a:t>1,041,407</a:t>
              </a:r>
            </a:p>
            <a:p>
              <a:pPr>
                <a:lnSpc>
                  <a:spcPct val="160000"/>
                </a:lnSpc>
              </a:pPr>
              <a:r>
                <a:rPr lang="en-US" altLang="zh-TW" sz="2000" dirty="0">
                  <a:latin typeface="+mn-lt"/>
                  <a:ea typeface="微軟正黑體" panose="020B0604030504040204" pitchFamily="34" charset="-120"/>
                </a:rPr>
                <a:t>	</a:t>
              </a:r>
              <a:r>
                <a:rPr lang="zh-TW" altLang="en-US" sz="2000" dirty="0">
                  <a:latin typeface="+mn-lt"/>
                  <a:ea typeface="微軟正黑體" panose="020B0604030504040204" pitchFamily="34" charset="-120"/>
                </a:rPr>
                <a:t>           </a:t>
              </a:r>
              <a:r>
                <a:rPr lang="en-US" altLang="zh-TW" sz="2000" dirty="0">
                  <a:latin typeface="+mn-lt"/>
                  <a:ea typeface="微軟正黑體" panose="020B0604030504040204" pitchFamily="34" charset="-120"/>
                </a:rPr>
                <a:t>964,743</a:t>
              </a:r>
            </a:p>
            <a:p>
              <a:pPr>
                <a:lnSpc>
                  <a:spcPct val="160000"/>
                </a:lnSpc>
              </a:pPr>
              <a:r>
                <a:rPr lang="en-US" altLang="zh-TW" sz="2000" dirty="0">
                  <a:latin typeface="+mn-lt"/>
                  <a:ea typeface="微軟正黑體" panose="020B0604030504040204" pitchFamily="34" charset="-120"/>
                </a:rPr>
                <a:t>	</a:t>
              </a:r>
              <a:r>
                <a:rPr lang="zh-TW" altLang="en-US" sz="2000" dirty="0">
                  <a:latin typeface="+mn-lt"/>
                  <a:ea typeface="微軟正黑體" panose="020B0604030504040204" pitchFamily="34" charset="-120"/>
                </a:rPr>
                <a:t>     </a:t>
              </a:r>
              <a:r>
                <a:rPr lang="en-US" altLang="zh-TW" sz="2000" dirty="0">
                  <a:latin typeface="+mn-lt"/>
                  <a:ea typeface="微軟正黑體" panose="020B0604030504040204" pitchFamily="34" charset="-120"/>
                </a:rPr>
                <a:t>715,136</a:t>
              </a:r>
            </a:p>
          </p:txBody>
        </p:sp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C9F1C0CF-170A-4AAD-9E62-A31019E88C7B}"/>
                </a:ext>
              </a:extLst>
            </p:cNvPr>
            <p:cNvSpPr/>
            <p:nvPr/>
          </p:nvSpPr>
          <p:spPr>
            <a:xfrm>
              <a:off x="-684326" y="1340768"/>
              <a:ext cx="4050702" cy="495943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60000"/>
                </a:lnSpc>
              </a:pPr>
              <a:r>
                <a:rPr lang="zh-TW" altLang="en-US" sz="2000" dirty="0">
                  <a:latin typeface="+mn-lt"/>
                  <a:ea typeface="微軟正黑體" panose="020B0604030504040204" pitchFamily="34" charset="-120"/>
                </a:rPr>
                <a:t>國泰世華商業銀行</a:t>
              </a:r>
            </a:p>
            <a:p>
              <a:pPr algn="r">
                <a:lnSpc>
                  <a:spcPct val="160000"/>
                </a:lnSpc>
              </a:pPr>
              <a:r>
                <a:rPr lang="zh-TW" altLang="en-US" sz="2000" dirty="0">
                  <a:latin typeface="+mn-lt"/>
                  <a:ea typeface="微軟正黑體" panose="020B0604030504040204" pitchFamily="34" charset="-120"/>
                </a:rPr>
                <a:t>中國信託商業銀行</a:t>
              </a:r>
            </a:p>
            <a:p>
              <a:pPr algn="r">
                <a:lnSpc>
                  <a:spcPct val="160000"/>
                </a:lnSpc>
              </a:pPr>
              <a:r>
                <a:rPr lang="zh-TW" altLang="en-US" sz="2000" dirty="0">
                  <a:latin typeface="+mn-lt"/>
                  <a:ea typeface="微軟正黑體" panose="020B0604030504040204" pitchFamily="34" charset="-120"/>
                </a:rPr>
                <a:t>玉山商業銀行</a:t>
              </a:r>
            </a:p>
            <a:p>
              <a:pPr algn="r">
                <a:lnSpc>
                  <a:spcPct val="160000"/>
                </a:lnSpc>
              </a:pPr>
              <a:r>
                <a:rPr lang="zh-TW" altLang="en-US" sz="2000" dirty="0">
                  <a:latin typeface="+mn-lt"/>
                  <a:ea typeface="微軟正黑體" panose="020B0604030504040204" pitchFamily="34" charset="-120"/>
                </a:rPr>
                <a:t>台新國際商業銀行</a:t>
              </a:r>
            </a:p>
            <a:p>
              <a:pPr algn="r">
                <a:lnSpc>
                  <a:spcPct val="160000"/>
                </a:lnSpc>
              </a:pPr>
              <a:r>
                <a:rPr lang="zh-TW" altLang="en-US" sz="2000" dirty="0">
                  <a:latin typeface="+mn-lt"/>
                  <a:ea typeface="微軟正黑體" panose="020B0604030504040204" pitchFamily="34" charset="-120"/>
                </a:rPr>
                <a:t>花旗 </a:t>
              </a:r>
              <a:r>
                <a:rPr lang="en-US" altLang="zh-TW" sz="2000" dirty="0">
                  <a:latin typeface="+mn-lt"/>
                  <a:ea typeface="微軟正黑體" panose="020B0604030504040204" pitchFamily="34" charset="-120"/>
                </a:rPr>
                <a:t>(</a:t>
              </a:r>
              <a:r>
                <a:rPr lang="zh-TW" altLang="en-US" sz="2000" dirty="0">
                  <a:latin typeface="+mn-lt"/>
                  <a:ea typeface="微軟正黑體" panose="020B0604030504040204" pitchFamily="34" charset="-120"/>
                </a:rPr>
                <a:t>台灣</a:t>
              </a:r>
              <a:r>
                <a:rPr lang="en-US" altLang="zh-TW" sz="2000" dirty="0">
                  <a:latin typeface="+mn-lt"/>
                  <a:ea typeface="微軟正黑體" panose="020B0604030504040204" pitchFamily="34" charset="-120"/>
                </a:rPr>
                <a:t>)</a:t>
              </a:r>
              <a:r>
                <a:rPr lang="zh-TW" altLang="en-US" sz="2000" dirty="0">
                  <a:latin typeface="+mn-lt"/>
                  <a:ea typeface="微軟正黑體" panose="020B0604030504040204" pitchFamily="34" charset="-120"/>
                </a:rPr>
                <a:t> 商業銀行</a:t>
              </a:r>
            </a:p>
            <a:p>
              <a:pPr algn="r">
                <a:lnSpc>
                  <a:spcPct val="160000"/>
                </a:lnSpc>
              </a:pPr>
              <a:r>
                <a:rPr lang="zh-TW" altLang="en-US" sz="2000" dirty="0">
                  <a:latin typeface="+mn-lt"/>
                  <a:ea typeface="微軟正黑體" panose="020B0604030504040204" pitchFamily="34" charset="-120"/>
                </a:rPr>
                <a:t>台北富邦銀行</a:t>
              </a:r>
            </a:p>
            <a:p>
              <a:pPr algn="r">
                <a:lnSpc>
                  <a:spcPct val="160000"/>
                </a:lnSpc>
              </a:pPr>
              <a:r>
                <a:rPr lang="zh-TW" altLang="en-US" sz="2000" dirty="0">
                  <a:latin typeface="+mn-lt"/>
                  <a:ea typeface="微軟正黑體" panose="020B0604030504040204" pitchFamily="34" charset="-120"/>
                </a:rPr>
                <a:t>聯邦商業銀行</a:t>
              </a:r>
            </a:p>
            <a:p>
              <a:pPr algn="r">
                <a:lnSpc>
                  <a:spcPct val="160000"/>
                </a:lnSpc>
              </a:pPr>
              <a:r>
                <a:rPr lang="zh-TW" altLang="en-US" sz="2000" dirty="0">
                  <a:latin typeface="+mn-lt"/>
                  <a:ea typeface="微軟正黑體" panose="020B0604030504040204" pitchFamily="34" charset="-120"/>
                </a:rPr>
                <a:t>永豐商業銀行</a:t>
              </a:r>
            </a:p>
            <a:p>
              <a:pPr algn="r">
                <a:lnSpc>
                  <a:spcPct val="160000"/>
                </a:lnSpc>
              </a:pPr>
              <a:r>
                <a:rPr lang="zh-TW" altLang="en-US" sz="2000" dirty="0">
                  <a:latin typeface="+mn-lt"/>
                  <a:ea typeface="微軟正黑體" panose="020B0604030504040204" pitchFamily="34" charset="-120"/>
                </a:rPr>
                <a:t>遠東國際商業銀行</a:t>
              </a:r>
            </a:p>
            <a:p>
              <a:pPr algn="r">
                <a:lnSpc>
                  <a:spcPct val="160000"/>
                </a:lnSpc>
              </a:pPr>
              <a:r>
                <a:rPr lang="zh-TW" altLang="en-US" sz="2000" dirty="0">
                  <a:latin typeface="+mn-lt"/>
                  <a:ea typeface="微軟正黑體" panose="020B0604030504040204" pitchFamily="34" charset="-120"/>
                </a:rPr>
                <a:t>華南商業銀行</a:t>
              </a: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905AC681-A533-430C-8751-AE89E885FF45}"/>
                </a:ext>
              </a:extLst>
            </p:cNvPr>
            <p:cNvSpPr/>
            <p:nvPr/>
          </p:nvSpPr>
          <p:spPr>
            <a:xfrm>
              <a:off x="3417669" y="1531021"/>
              <a:ext cx="6516000" cy="288000"/>
            </a:xfrm>
            <a:prstGeom prst="rect">
              <a:avLst/>
            </a:prstGeom>
            <a:solidFill>
              <a:srgbClr val="6DC8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5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209EF214-3F3F-41B2-B81B-049663AB0B47}"/>
                </a:ext>
              </a:extLst>
            </p:cNvPr>
            <p:cNvSpPr/>
            <p:nvPr/>
          </p:nvSpPr>
          <p:spPr>
            <a:xfrm>
              <a:off x="3417669" y="2016844"/>
              <a:ext cx="6048000" cy="288000"/>
            </a:xfrm>
            <a:prstGeom prst="rect">
              <a:avLst/>
            </a:prstGeom>
            <a:solidFill>
              <a:srgbClr val="6DC8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5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0A1763D5-3949-458C-9D6B-867E134AD0EA}"/>
                </a:ext>
              </a:extLst>
            </p:cNvPr>
            <p:cNvSpPr/>
            <p:nvPr/>
          </p:nvSpPr>
          <p:spPr>
            <a:xfrm>
              <a:off x="3417669" y="2502667"/>
              <a:ext cx="4752000" cy="288000"/>
            </a:xfrm>
            <a:prstGeom prst="rect">
              <a:avLst/>
            </a:prstGeom>
            <a:solidFill>
              <a:srgbClr val="6DC8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5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ADED8221-165D-4228-9398-CEAB8AFC09FB}"/>
                </a:ext>
              </a:extLst>
            </p:cNvPr>
            <p:cNvSpPr/>
            <p:nvPr/>
          </p:nvSpPr>
          <p:spPr>
            <a:xfrm>
              <a:off x="3417669" y="2988490"/>
              <a:ext cx="4248000" cy="288000"/>
            </a:xfrm>
            <a:prstGeom prst="rect">
              <a:avLst/>
            </a:prstGeom>
            <a:solidFill>
              <a:srgbClr val="6DC8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5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D55B2D72-48CB-4389-9620-022825EF6FFD}"/>
                </a:ext>
              </a:extLst>
            </p:cNvPr>
            <p:cNvSpPr/>
            <p:nvPr/>
          </p:nvSpPr>
          <p:spPr>
            <a:xfrm>
              <a:off x="3417669" y="3474313"/>
              <a:ext cx="3780000" cy="288000"/>
            </a:xfrm>
            <a:prstGeom prst="rect">
              <a:avLst/>
            </a:prstGeom>
            <a:solidFill>
              <a:srgbClr val="6DC8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5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1FDE4CC1-8CFA-4415-AEF3-1325271CEE73}"/>
                </a:ext>
              </a:extLst>
            </p:cNvPr>
            <p:cNvSpPr/>
            <p:nvPr/>
          </p:nvSpPr>
          <p:spPr>
            <a:xfrm>
              <a:off x="3417669" y="3960136"/>
              <a:ext cx="2664000" cy="288000"/>
            </a:xfrm>
            <a:prstGeom prst="rect">
              <a:avLst/>
            </a:prstGeom>
            <a:solidFill>
              <a:srgbClr val="6DC8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5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5BFFBFC1-6C21-4002-8DD4-953C5DAE99DF}"/>
                </a:ext>
              </a:extLst>
            </p:cNvPr>
            <p:cNvSpPr/>
            <p:nvPr/>
          </p:nvSpPr>
          <p:spPr>
            <a:xfrm>
              <a:off x="3417669" y="4445959"/>
              <a:ext cx="1728000" cy="288000"/>
            </a:xfrm>
            <a:prstGeom prst="rect">
              <a:avLst/>
            </a:prstGeom>
            <a:solidFill>
              <a:srgbClr val="6DC8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5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9EA04ECD-B1EB-492B-99D1-5CCCD5F65D32}"/>
                </a:ext>
              </a:extLst>
            </p:cNvPr>
            <p:cNvSpPr/>
            <p:nvPr/>
          </p:nvSpPr>
          <p:spPr>
            <a:xfrm>
              <a:off x="3417669" y="4931782"/>
              <a:ext cx="1620000" cy="288000"/>
            </a:xfrm>
            <a:prstGeom prst="rect">
              <a:avLst/>
            </a:prstGeom>
            <a:solidFill>
              <a:srgbClr val="6DC8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5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38EA9F0E-1208-4D91-87C9-0ADB21A89A0D}"/>
                </a:ext>
              </a:extLst>
            </p:cNvPr>
            <p:cNvSpPr/>
            <p:nvPr/>
          </p:nvSpPr>
          <p:spPr>
            <a:xfrm>
              <a:off x="3417669" y="5417605"/>
              <a:ext cx="1476000" cy="288000"/>
            </a:xfrm>
            <a:prstGeom prst="rect">
              <a:avLst/>
            </a:prstGeom>
            <a:solidFill>
              <a:srgbClr val="6DC8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5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7594B29E-EE31-41E9-B1F5-11062B6CC839}"/>
                </a:ext>
              </a:extLst>
            </p:cNvPr>
            <p:cNvSpPr/>
            <p:nvPr/>
          </p:nvSpPr>
          <p:spPr>
            <a:xfrm>
              <a:off x="3417669" y="5903428"/>
              <a:ext cx="1116000" cy="288000"/>
            </a:xfrm>
            <a:prstGeom prst="rect">
              <a:avLst/>
            </a:prstGeom>
            <a:solidFill>
              <a:srgbClr val="6DC8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5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54391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1">
            <a:extLst>
              <a:ext uri="{FF2B5EF4-FFF2-40B4-BE49-F238E27FC236}">
                <a16:creationId xmlns:a16="http://schemas.microsoft.com/office/drawing/2014/main" id="{1CCA327C-DC7F-48C5-A153-310224CF5158}"/>
              </a:ext>
            </a:extLst>
          </p:cNvPr>
          <p:cNvSpPr txBox="1">
            <a:spLocks/>
          </p:cNvSpPr>
          <p:nvPr/>
        </p:nvSpPr>
        <p:spPr bwMode="auto">
          <a:xfrm>
            <a:off x="0" y="2564904"/>
            <a:ext cx="12192000" cy="147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6600" b="0" kern="120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  <a:ea typeface="微軟正黑體" pitchFamily="34" charset="-120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r>
              <a:rPr kumimoji="0" lang="zh-TW" altLang="en-US"/>
              <a:t>最近六個月有消費紀錄的信用卡</a:t>
            </a:r>
            <a:endParaRPr kumimoji="0" lang="zh-TW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3F45138-3BC4-49C6-8A5D-0A01EC7684EA}"/>
              </a:ext>
            </a:extLst>
          </p:cNvPr>
          <p:cNvSpPr/>
          <p:nvPr/>
        </p:nvSpPr>
        <p:spPr>
          <a:xfrm>
            <a:off x="744794" y="3829527"/>
            <a:ext cx="114966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800" dirty="0">
                <a:solidFill>
                  <a:srgbClr val="6DC8E1"/>
                </a:solidFill>
                <a:latin typeface="+mn-lt"/>
                <a:ea typeface="微軟正黑體" panose="020B0604030504040204" pitchFamily="34" charset="-120"/>
              </a:rPr>
              <a:t>(</a:t>
            </a:r>
            <a:r>
              <a:rPr lang="zh-TW" altLang="en-US" sz="2800" dirty="0">
                <a:solidFill>
                  <a:srgbClr val="6DC8E1"/>
                </a:solidFill>
                <a:latin typeface="+mn-lt"/>
                <a:ea typeface="微軟正黑體" panose="020B0604030504040204" pitchFamily="34" charset="-120"/>
              </a:rPr>
              <a:t>不含 </a:t>
            </a:r>
            <a:r>
              <a:rPr lang="en-US" altLang="zh-TW" sz="2800" dirty="0">
                <a:solidFill>
                  <a:srgbClr val="6DC8E1"/>
                </a:solidFill>
                <a:latin typeface="+mn-lt"/>
                <a:ea typeface="微軟正黑體" panose="020B0604030504040204" pitchFamily="34" charset="-120"/>
              </a:rPr>
              <a:t>Debit </a:t>
            </a:r>
            <a:r>
              <a:rPr lang="zh-TW" altLang="en-US" sz="2800" dirty="0">
                <a:solidFill>
                  <a:srgbClr val="6DC8E1"/>
                </a:solidFill>
                <a:latin typeface="+mn-lt"/>
                <a:ea typeface="微軟正黑體" panose="020B0604030504040204" pitchFamily="34" charset="-120"/>
              </a:rPr>
              <a:t>卡、只有循環繳款的信用卡；含只有郵購分期交易的信用卡</a:t>
            </a:r>
            <a:r>
              <a:rPr lang="en-US" altLang="zh-TW" sz="2800" dirty="0">
                <a:solidFill>
                  <a:srgbClr val="6DC8E1"/>
                </a:solidFill>
                <a:latin typeface="+mn-lt"/>
                <a:ea typeface="微軟正黑體" panose="020B0604030504040204" pitchFamily="34" charset="-120"/>
              </a:rPr>
              <a:t>)</a:t>
            </a:r>
            <a:endParaRPr lang="zh-TW" altLang="en-US" sz="2800" dirty="0">
              <a:solidFill>
                <a:srgbClr val="6DC8E1"/>
              </a:solidFill>
              <a:latin typeface="+mn-lt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7535853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字方塊 9">
            <a:extLst>
              <a:ext uri="{FF2B5EF4-FFF2-40B4-BE49-F238E27FC236}">
                <a16:creationId xmlns:a16="http://schemas.microsoft.com/office/drawing/2014/main" id="{CEA290CC-08AB-45A8-946F-435409A544C6}"/>
              </a:ext>
            </a:extLst>
          </p:cNvPr>
          <p:cNvSpPr txBox="1"/>
          <p:nvPr/>
        </p:nvSpPr>
        <p:spPr>
          <a:xfrm>
            <a:off x="119336" y="116632"/>
            <a:ext cx="1179773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6000" dirty="0">
                <a:latin typeface="+mn-lt"/>
                <a:ea typeface="微軟正黑體" panose="020B0604030504040204" pitchFamily="34" charset="-120"/>
              </a:rPr>
              <a:t>信用卡的生命週期</a:t>
            </a:r>
            <a:endParaRPr lang="en-US" altLang="zh-TW" sz="2800" dirty="0">
              <a:latin typeface="+mn-lt"/>
              <a:ea typeface="微軟正黑體" panose="020B0604030504040204" pitchFamily="34" charset="-120"/>
            </a:endParaRPr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CCCAA04E-39AD-4308-9BC2-A363D64BAA7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5004475" flipH="1">
            <a:off x="2283131" y="3164690"/>
            <a:ext cx="529571" cy="456993"/>
          </a:xfrm>
          <a:prstGeom prst="rect">
            <a:avLst/>
          </a:prstGeom>
        </p:spPr>
      </p:pic>
      <p:sp>
        <p:nvSpPr>
          <p:cNvPr id="17" name="文字方塊 16">
            <a:extLst>
              <a:ext uri="{FF2B5EF4-FFF2-40B4-BE49-F238E27FC236}">
                <a16:creationId xmlns:a16="http://schemas.microsoft.com/office/drawing/2014/main" id="{25784061-D477-44EB-97FC-3B443AD7181A}"/>
              </a:ext>
            </a:extLst>
          </p:cNvPr>
          <p:cNvSpPr txBox="1"/>
          <p:nvPr/>
        </p:nvSpPr>
        <p:spPr>
          <a:xfrm>
            <a:off x="466734" y="4323916"/>
            <a:ext cx="16561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200" dirty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申請</a:t>
            </a: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767EEAA9-3B8B-4D0B-9E7D-FB79836CCDE9}"/>
              </a:ext>
            </a:extLst>
          </p:cNvPr>
          <p:cNvSpPr txBox="1"/>
          <p:nvPr/>
        </p:nvSpPr>
        <p:spPr>
          <a:xfrm>
            <a:off x="2855640" y="4327716"/>
            <a:ext cx="16561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2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核卡</a:t>
            </a: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D7C6FCB1-2852-4C6A-8383-638A81C2FF37}"/>
              </a:ext>
            </a:extLst>
          </p:cNvPr>
          <p:cNvSpPr txBox="1"/>
          <p:nvPr/>
        </p:nvSpPr>
        <p:spPr>
          <a:xfrm>
            <a:off x="5303912" y="4327716"/>
            <a:ext cx="16561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200" dirty="0">
                <a:solidFill>
                  <a:srgbClr val="FF2D9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開卡</a:t>
            </a:r>
          </a:p>
        </p:txBody>
      </p:sp>
      <p:pic>
        <p:nvPicPr>
          <p:cNvPr id="29" name="圖片 28">
            <a:extLst>
              <a:ext uri="{FF2B5EF4-FFF2-40B4-BE49-F238E27FC236}">
                <a16:creationId xmlns:a16="http://schemas.microsoft.com/office/drawing/2014/main" id="{B9D4E445-6C29-4F15-9E57-4AA138BBA4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4032" y="2486824"/>
            <a:ext cx="1728000" cy="1728000"/>
          </a:xfrm>
          <a:prstGeom prst="rect">
            <a:avLst/>
          </a:prstGeom>
        </p:spPr>
      </p:pic>
      <p:sp>
        <p:nvSpPr>
          <p:cNvPr id="30" name="文字方塊 29">
            <a:extLst>
              <a:ext uri="{FF2B5EF4-FFF2-40B4-BE49-F238E27FC236}">
                <a16:creationId xmlns:a16="http://schemas.microsoft.com/office/drawing/2014/main" id="{573B28FE-8DD0-4EE0-B0CB-BC0DFEBBA78B}"/>
              </a:ext>
            </a:extLst>
          </p:cNvPr>
          <p:cNvSpPr txBox="1"/>
          <p:nvPr/>
        </p:nvSpPr>
        <p:spPr>
          <a:xfrm>
            <a:off x="7536160" y="4319020"/>
            <a:ext cx="20039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200" dirty="0">
                <a:solidFill>
                  <a:schemeClr val="accent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消費</a:t>
            </a:r>
          </a:p>
        </p:txBody>
      </p:sp>
      <p:pic>
        <p:nvPicPr>
          <p:cNvPr id="31" name="圖片 30">
            <a:extLst>
              <a:ext uri="{FF2B5EF4-FFF2-40B4-BE49-F238E27FC236}">
                <a16:creationId xmlns:a16="http://schemas.microsoft.com/office/drawing/2014/main" id="{6FF76E95-0315-45E9-9EDE-5C559C7EEC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1790" y="2420888"/>
            <a:ext cx="1908000" cy="1887031"/>
          </a:xfrm>
          <a:prstGeom prst="rect">
            <a:avLst/>
          </a:prstGeom>
        </p:spPr>
      </p:pic>
      <p:pic>
        <p:nvPicPr>
          <p:cNvPr id="32" name="圖片 31">
            <a:extLst>
              <a:ext uri="{FF2B5EF4-FFF2-40B4-BE49-F238E27FC236}">
                <a16:creationId xmlns:a16="http://schemas.microsoft.com/office/drawing/2014/main" id="{208347ED-7123-49F8-AC8C-31FA1F878B1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4266" y="2500404"/>
            <a:ext cx="1728000" cy="1728000"/>
          </a:xfrm>
          <a:prstGeom prst="rect">
            <a:avLst/>
          </a:prstGeom>
        </p:spPr>
      </p:pic>
      <p:pic>
        <p:nvPicPr>
          <p:cNvPr id="33" name="圖片 32">
            <a:extLst>
              <a:ext uri="{FF2B5EF4-FFF2-40B4-BE49-F238E27FC236}">
                <a16:creationId xmlns:a16="http://schemas.microsoft.com/office/drawing/2014/main" id="{1AAB2716-23B0-4EF5-8B56-35038EA173D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6500" y="2500404"/>
            <a:ext cx="1746000" cy="1698721"/>
          </a:xfrm>
          <a:prstGeom prst="rect">
            <a:avLst/>
          </a:prstGeom>
        </p:spPr>
      </p:pic>
      <p:pic>
        <p:nvPicPr>
          <p:cNvPr id="34" name="圖片 33">
            <a:extLst>
              <a:ext uri="{FF2B5EF4-FFF2-40B4-BE49-F238E27FC236}">
                <a16:creationId xmlns:a16="http://schemas.microsoft.com/office/drawing/2014/main" id="{2C943012-D2DA-4C5B-AFA1-33543364DB0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34" y="2471125"/>
            <a:ext cx="1728000" cy="1728000"/>
          </a:xfrm>
          <a:prstGeom prst="rect">
            <a:avLst/>
          </a:prstGeom>
        </p:spPr>
      </p:pic>
      <p:pic>
        <p:nvPicPr>
          <p:cNvPr id="35" name="圖片 34">
            <a:extLst>
              <a:ext uri="{FF2B5EF4-FFF2-40B4-BE49-F238E27FC236}">
                <a16:creationId xmlns:a16="http://schemas.microsoft.com/office/drawing/2014/main" id="{F65254D0-D978-46DB-9852-17B77A6B1D7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5004475" flipH="1">
            <a:off x="4685752" y="3164690"/>
            <a:ext cx="529571" cy="456993"/>
          </a:xfrm>
          <a:prstGeom prst="rect">
            <a:avLst/>
          </a:prstGeom>
        </p:spPr>
      </p:pic>
      <p:pic>
        <p:nvPicPr>
          <p:cNvPr id="36" name="圖片 35">
            <a:extLst>
              <a:ext uri="{FF2B5EF4-FFF2-40B4-BE49-F238E27FC236}">
                <a16:creationId xmlns:a16="http://schemas.microsoft.com/office/drawing/2014/main" id="{C6C3A91E-9810-493C-868A-BEF0EBCF645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5004475" flipH="1">
            <a:off x="7053648" y="3164690"/>
            <a:ext cx="529571" cy="456993"/>
          </a:xfrm>
          <a:prstGeom prst="rect">
            <a:avLst/>
          </a:prstGeom>
        </p:spPr>
      </p:pic>
      <p:pic>
        <p:nvPicPr>
          <p:cNvPr id="37" name="圖片 36">
            <a:extLst>
              <a:ext uri="{FF2B5EF4-FFF2-40B4-BE49-F238E27FC236}">
                <a16:creationId xmlns:a16="http://schemas.microsoft.com/office/drawing/2014/main" id="{6677E6E8-BD00-4492-8414-097535AF7B2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5004475" flipH="1">
            <a:off x="9467844" y="3164690"/>
            <a:ext cx="529571" cy="456993"/>
          </a:xfrm>
          <a:prstGeom prst="rect">
            <a:avLst/>
          </a:prstGeom>
        </p:spPr>
      </p:pic>
      <p:sp>
        <p:nvSpPr>
          <p:cNvPr id="38" name="文字方塊 37">
            <a:extLst>
              <a:ext uri="{FF2B5EF4-FFF2-40B4-BE49-F238E27FC236}">
                <a16:creationId xmlns:a16="http://schemas.microsoft.com/office/drawing/2014/main" id="{8339957E-D942-4976-A870-D1A29D843273}"/>
              </a:ext>
            </a:extLst>
          </p:cNvPr>
          <p:cNvSpPr txBox="1"/>
          <p:nvPr/>
        </p:nvSpPr>
        <p:spPr>
          <a:xfrm>
            <a:off x="9912424" y="4312797"/>
            <a:ext cx="20039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剪卡</a:t>
            </a:r>
          </a:p>
        </p:txBody>
      </p:sp>
    </p:spTree>
    <p:extLst>
      <p:ext uri="{BB962C8B-B14F-4D97-AF65-F5344CB8AC3E}">
        <p14:creationId xmlns:p14="http://schemas.microsoft.com/office/powerpoint/2010/main" val="38854556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字方塊 9">
            <a:extLst>
              <a:ext uri="{FF2B5EF4-FFF2-40B4-BE49-F238E27FC236}">
                <a16:creationId xmlns:a16="http://schemas.microsoft.com/office/drawing/2014/main" id="{CEA290CC-08AB-45A8-946F-435409A544C6}"/>
              </a:ext>
            </a:extLst>
          </p:cNvPr>
          <p:cNvSpPr txBox="1"/>
          <p:nvPr/>
        </p:nvSpPr>
        <p:spPr>
          <a:xfrm>
            <a:off x="119336" y="116632"/>
            <a:ext cx="1179773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6000" dirty="0">
                <a:latin typeface="+mn-lt"/>
                <a:ea typeface="微軟正黑體" panose="020B0604030504040204" pitchFamily="34" charset="-120"/>
              </a:rPr>
              <a:t>誰可以申請信用卡？</a:t>
            </a:r>
            <a:endParaRPr lang="en-US" altLang="zh-TW" sz="2800" dirty="0">
              <a:latin typeface="+mn-lt"/>
              <a:ea typeface="微軟正黑體" panose="020B0604030504040204" pitchFamily="34" charset="-120"/>
            </a:endParaRPr>
          </a:p>
        </p:txBody>
      </p:sp>
      <p:grpSp>
        <p:nvGrpSpPr>
          <p:cNvPr id="23" name="群組 22">
            <a:extLst>
              <a:ext uri="{FF2B5EF4-FFF2-40B4-BE49-F238E27FC236}">
                <a16:creationId xmlns:a16="http://schemas.microsoft.com/office/drawing/2014/main" id="{26AF1E26-C3D1-4398-A3A9-DA01AAF9776B}"/>
              </a:ext>
            </a:extLst>
          </p:cNvPr>
          <p:cNvGrpSpPr/>
          <p:nvPr/>
        </p:nvGrpSpPr>
        <p:grpSpPr>
          <a:xfrm>
            <a:off x="309234" y="2053729"/>
            <a:ext cx="3659976" cy="3674740"/>
            <a:chOff x="737619" y="1556792"/>
            <a:chExt cx="3659976" cy="3674740"/>
          </a:xfrm>
        </p:grpSpPr>
        <p:grpSp>
          <p:nvGrpSpPr>
            <p:cNvPr id="25" name="群組 24">
              <a:extLst>
                <a:ext uri="{FF2B5EF4-FFF2-40B4-BE49-F238E27FC236}">
                  <a16:creationId xmlns:a16="http://schemas.microsoft.com/office/drawing/2014/main" id="{A38F5470-DB2A-4821-844A-440C89992D4E}"/>
                </a:ext>
              </a:extLst>
            </p:cNvPr>
            <p:cNvGrpSpPr/>
            <p:nvPr/>
          </p:nvGrpSpPr>
          <p:grpSpPr>
            <a:xfrm>
              <a:off x="1415480" y="1556792"/>
              <a:ext cx="2304256" cy="2285462"/>
              <a:chOff x="3252391" y="3573015"/>
              <a:chExt cx="2699593" cy="2699593"/>
            </a:xfrm>
          </p:grpSpPr>
          <p:pic>
            <p:nvPicPr>
              <p:cNvPr id="26" name="圖片 25">
                <a:extLst>
                  <a:ext uri="{FF2B5EF4-FFF2-40B4-BE49-F238E27FC236}">
                    <a16:creationId xmlns:a16="http://schemas.microsoft.com/office/drawing/2014/main" id="{126FECA3-F0E2-4F00-AD00-CA441A9E7F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52391" y="3573015"/>
                <a:ext cx="2699593" cy="2699593"/>
              </a:xfrm>
              <a:prstGeom prst="rect">
                <a:avLst/>
              </a:prstGeom>
            </p:spPr>
          </p:pic>
          <p:sp>
            <p:nvSpPr>
              <p:cNvPr id="39" name="文字方塊 38">
                <a:extLst>
                  <a:ext uri="{FF2B5EF4-FFF2-40B4-BE49-F238E27FC236}">
                    <a16:creationId xmlns:a16="http://schemas.microsoft.com/office/drawing/2014/main" id="{B24C1F7D-C76C-45D0-9A6B-E2D592001971}"/>
                  </a:ext>
                </a:extLst>
              </p:cNvPr>
              <p:cNvSpPr txBox="1"/>
              <p:nvPr/>
            </p:nvSpPr>
            <p:spPr>
              <a:xfrm>
                <a:off x="4525902" y="4774305"/>
                <a:ext cx="989756" cy="6539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800" b="1" dirty="0">
                    <a:solidFill>
                      <a:schemeClr val="bg1"/>
                    </a:solidFill>
                    <a:latin typeface="Berlin Sans FB" panose="020E0602020502020306" pitchFamily="34" charset="0"/>
                  </a:rPr>
                  <a:t>20</a:t>
                </a:r>
                <a:endParaRPr lang="zh-TW" altLang="en-US" sz="2800" b="1" dirty="0">
                  <a:solidFill>
                    <a:schemeClr val="bg1"/>
                  </a:solidFill>
                  <a:latin typeface="Berlin Sans FB" panose="020E0602020502020306" pitchFamily="34" charset="0"/>
                </a:endParaRPr>
              </a:p>
            </p:txBody>
          </p:sp>
        </p:grp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8DB1AA10-AC6D-4769-9A10-D7F42F3C340C}"/>
                </a:ext>
              </a:extLst>
            </p:cNvPr>
            <p:cNvSpPr/>
            <p:nvPr/>
          </p:nvSpPr>
          <p:spPr>
            <a:xfrm>
              <a:off x="737619" y="4154314"/>
              <a:ext cx="3659976" cy="107721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TW" altLang="zh-TW" sz="3200" kern="100" dirty="0">
                  <a:latin typeface="+mn-lt"/>
                  <a:ea typeface="微軟正黑體" panose="020B0604030504040204" pitchFamily="34" charset="-120"/>
                  <a:cs typeface="標楷體" panose="03000509000000000000" pitchFamily="65" charset="-120"/>
                </a:rPr>
                <a:t>年滿</a:t>
              </a:r>
              <a:r>
                <a:rPr lang="en-US" altLang="zh-TW" sz="3200" kern="100" dirty="0">
                  <a:latin typeface="+mn-lt"/>
                  <a:ea typeface="微軟正黑體" panose="020B0604030504040204" pitchFamily="34" charset="-120"/>
                  <a:cs typeface="標楷體" panose="03000509000000000000" pitchFamily="65" charset="-120"/>
                </a:rPr>
                <a:t> </a:t>
              </a:r>
              <a:r>
                <a:rPr lang="en-US" altLang="zh-TW" sz="3200" kern="100" dirty="0">
                  <a:latin typeface="+mn-lt"/>
                  <a:ea typeface="微軟正黑體" panose="020B0604030504040204" pitchFamily="34" charset="-120"/>
                </a:rPr>
                <a:t>20 </a:t>
              </a:r>
              <a:r>
                <a:rPr lang="zh-TW" altLang="zh-TW" sz="3200" kern="100" dirty="0">
                  <a:latin typeface="+mn-lt"/>
                  <a:ea typeface="微軟正黑體" panose="020B0604030504040204" pitchFamily="34" charset="-120"/>
                  <a:cs typeface="標楷體" panose="03000509000000000000" pitchFamily="65" charset="-120"/>
                </a:rPr>
                <a:t>歲</a:t>
              </a:r>
              <a:r>
                <a:rPr lang="zh-TW" altLang="en-US" sz="3200" kern="100" dirty="0">
                  <a:latin typeface="+mn-lt"/>
                  <a:ea typeface="微軟正黑體" panose="020B0604030504040204" pitchFamily="34" charset="-120"/>
                  <a:cs typeface="標楷體" panose="03000509000000000000" pitchFamily="65" charset="-120"/>
                </a:rPr>
                <a:t>的本國人</a:t>
              </a:r>
              <a:endParaRPr lang="en-US" altLang="zh-TW" sz="3200" kern="100" dirty="0">
                <a:latin typeface="+mn-lt"/>
                <a:ea typeface="微軟正黑體" panose="020B0604030504040204" pitchFamily="34" charset="-120"/>
                <a:cs typeface="標楷體" panose="03000509000000000000" pitchFamily="65" charset="-120"/>
              </a:endParaRPr>
            </a:p>
            <a:p>
              <a:pPr algn="ctr"/>
              <a:r>
                <a:rPr lang="en-US" altLang="zh-TW" sz="3200" kern="100" dirty="0">
                  <a:latin typeface="+mn-lt"/>
                  <a:ea typeface="微軟正黑體" panose="020B0604030504040204" pitchFamily="34" charset="-120"/>
                </a:rPr>
                <a:t>(</a:t>
              </a:r>
              <a:r>
                <a:rPr lang="zh-TW" altLang="zh-TW" sz="3200" kern="100" dirty="0">
                  <a:latin typeface="+mn-lt"/>
                  <a:ea typeface="微軟正黑體" panose="020B0604030504040204" pitchFamily="34" charset="-120"/>
                  <a:cs typeface="標楷體" panose="03000509000000000000" pitchFamily="65" charset="-120"/>
                </a:rPr>
                <a:t>非學生</a:t>
              </a:r>
              <a:r>
                <a:rPr lang="en-US" altLang="zh-TW" sz="3200" kern="100" dirty="0">
                  <a:latin typeface="+mn-lt"/>
                  <a:ea typeface="微軟正黑體" panose="020B0604030504040204" pitchFamily="34" charset="-120"/>
                </a:rPr>
                <a:t>)</a:t>
              </a:r>
              <a:endParaRPr lang="zh-TW" altLang="en-US" sz="3200" dirty="0">
                <a:latin typeface="+mn-lt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DC551742-75B8-4595-97D5-61E4FDD2AABE}"/>
              </a:ext>
            </a:extLst>
          </p:cNvPr>
          <p:cNvGrpSpPr/>
          <p:nvPr/>
        </p:nvGrpSpPr>
        <p:grpSpPr>
          <a:xfrm>
            <a:off x="4295800" y="1629232"/>
            <a:ext cx="3249608" cy="4096621"/>
            <a:chOff x="4380271" y="1132295"/>
            <a:chExt cx="3249608" cy="4096621"/>
          </a:xfrm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5C47040C-FA83-4172-8F3E-AE406A035888}"/>
                </a:ext>
              </a:extLst>
            </p:cNvPr>
            <p:cNvSpPr/>
            <p:nvPr/>
          </p:nvSpPr>
          <p:spPr>
            <a:xfrm>
              <a:off x="4380271" y="4151698"/>
              <a:ext cx="3249608" cy="107721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TW" altLang="en-US" sz="3200" dirty="0">
                  <a:latin typeface="+mn-lt"/>
                  <a:ea typeface="微軟正黑體" panose="020B0604030504040204" pitchFamily="34" charset="-120"/>
                </a:rPr>
                <a:t>年滿 </a:t>
              </a:r>
              <a:r>
                <a:rPr lang="en-US" altLang="zh-TW" sz="3200" dirty="0">
                  <a:latin typeface="+mn-lt"/>
                  <a:ea typeface="微軟正黑體" panose="020B0604030504040204" pitchFamily="34" charset="-120"/>
                </a:rPr>
                <a:t>20 </a:t>
              </a:r>
              <a:r>
                <a:rPr lang="zh-TW" altLang="en-US" sz="3200" dirty="0">
                  <a:latin typeface="+mn-lt"/>
                  <a:ea typeface="微軟正黑體" panose="020B0604030504040204" pitchFamily="34" charset="-120"/>
                </a:rPr>
                <a:t>歲的</a:t>
              </a:r>
              <a:r>
                <a:rPr lang="zh-TW" altLang="zh-TW" sz="3200" dirty="0">
                  <a:latin typeface="+mn-lt"/>
                  <a:ea typeface="微軟正黑體" panose="020B0604030504040204" pitchFamily="34" charset="-120"/>
                </a:rPr>
                <a:t>學生</a:t>
              </a:r>
              <a:endParaRPr lang="en-US" altLang="zh-TW" sz="3200" dirty="0">
                <a:latin typeface="+mn-lt"/>
                <a:ea typeface="微軟正黑體" panose="020B0604030504040204" pitchFamily="34" charset="-120"/>
              </a:endParaRPr>
            </a:p>
            <a:p>
              <a:pPr algn="ctr"/>
              <a:r>
                <a:rPr lang="zh-TW" altLang="en-US" sz="3200" dirty="0">
                  <a:latin typeface="+mn-lt"/>
                  <a:ea typeface="微軟正黑體" panose="020B0604030504040204" pitchFamily="34" charset="-120"/>
                </a:rPr>
                <a:t>且</a:t>
              </a:r>
              <a:r>
                <a:rPr lang="zh-TW" altLang="zh-TW" sz="3200" dirty="0">
                  <a:latin typeface="+mn-lt"/>
                  <a:ea typeface="微軟正黑體" panose="020B0604030504040204" pitchFamily="34" charset="-120"/>
                </a:rPr>
                <a:t>有收入來源</a:t>
              </a:r>
              <a:endParaRPr lang="zh-TW" altLang="en-US" sz="3200" dirty="0">
                <a:latin typeface="+mn-lt"/>
                <a:ea typeface="微軟正黑體" panose="020B0604030504040204" pitchFamily="34" charset="-120"/>
              </a:endParaRPr>
            </a:p>
          </p:txBody>
        </p:sp>
        <p:pic>
          <p:nvPicPr>
            <p:cNvPr id="18" name="圖片 17">
              <a:extLst>
                <a:ext uri="{FF2B5EF4-FFF2-40B4-BE49-F238E27FC236}">
                  <a16:creationId xmlns:a16="http://schemas.microsoft.com/office/drawing/2014/main" id="{13E9750A-D129-4257-B892-3E67F54A524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54071" y="1132295"/>
              <a:ext cx="1728268" cy="2787421"/>
            </a:xfrm>
            <a:prstGeom prst="rect">
              <a:avLst/>
            </a:prstGeom>
          </p:spPr>
        </p:pic>
      </p:grpSp>
      <p:grpSp>
        <p:nvGrpSpPr>
          <p:cNvPr id="21" name="群組 20">
            <a:extLst>
              <a:ext uri="{FF2B5EF4-FFF2-40B4-BE49-F238E27FC236}">
                <a16:creationId xmlns:a16="http://schemas.microsoft.com/office/drawing/2014/main" id="{B69C46D8-D05C-4C07-9E4F-256A28B759BD}"/>
              </a:ext>
            </a:extLst>
          </p:cNvPr>
          <p:cNvGrpSpPr/>
          <p:nvPr/>
        </p:nvGrpSpPr>
        <p:grpSpPr>
          <a:xfrm>
            <a:off x="7978204" y="1653230"/>
            <a:ext cx="3877985" cy="4072623"/>
            <a:chOff x="7409497" y="1156293"/>
            <a:chExt cx="3877985" cy="4072623"/>
          </a:xfrm>
        </p:grpSpPr>
        <p:pic>
          <p:nvPicPr>
            <p:cNvPr id="20" name="圖片 19">
              <a:extLst>
                <a:ext uri="{FF2B5EF4-FFF2-40B4-BE49-F238E27FC236}">
                  <a16:creationId xmlns:a16="http://schemas.microsoft.com/office/drawing/2014/main" id="{57C852AB-5BEE-4AB9-949A-652E6CD8A5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931"/>
            <a:stretch/>
          </p:blipFill>
          <p:spPr>
            <a:xfrm>
              <a:off x="8691120" y="1156293"/>
              <a:ext cx="1296144" cy="2739423"/>
            </a:xfrm>
            <a:prstGeom prst="rect">
              <a:avLst/>
            </a:prstGeom>
          </p:spPr>
        </p:pic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0DE10113-158C-4DCA-B3E6-43A21B4A210A}"/>
                </a:ext>
              </a:extLst>
            </p:cNvPr>
            <p:cNvSpPr/>
            <p:nvPr/>
          </p:nvSpPr>
          <p:spPr>
            <a:xfrm>
              <a:off x="7409497" y="4151698"/>
              <a:ext cx="3877985" cy="107721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TW" altLang="en-US" sz="3200" dirty="0">
                  <a:latin typeface="+mn-lt"/>
                  <a:ea typeface="微軟正黑體" panose="020B0604030504040204" pitchFamily="34" charset="-120"/>
                </a:rPr>
                <a:t>年滿 </a:t>
              </a:r>
              <a:r>
                <a:rPr lang="en-US" altLang="zh-TW" sz="3200" dirty="0">
                  <a:latin typeface="+mn-lt"/>
                  <a:ea typeface="微軟正黑體" panose="020B0604030504040204" pitchFamily="34" charset="-120"/>
                </a:rPr>
                <a:t>20 </a:t>
              </a:r>
              <a:r>
                <a:rPr lang="zh-TW" altLang="en-US" sz="3200" dirty="0">
                  <a:latin typeface="+mn-lt"/>
                  <a:ea typeface="微軟正黑體" panose="020B0604030504040204" pitchFamily="34" charset="-120"/>
                </a:rPr>
                <a:t>歲</a:t>
              </a:r>
              <a:endParaRPr lang="en-US" altLang="zh-TW" sz="3200" dirty="0">
                <a:latin typeface="+mn-lt"/>
                <a:ea typeface="微軟正黑體" panose="020B0604030504040204" pitchFamily="34" charset="-120"/>
              </a:endParaRPr>
            </a:p>
            <a:p>
              <a:pPr algn="ctr"/>
              <a:r>
                <a:rPr lang="zh-TW" altLang="en-US" sz="3200" dirty="0">
                  <a:latin typeface="+mn-lt"/>
                  <a:ea typeface="微軟正黑體" panose="020B0604030504040204" pitchFamily="34" charset="-120"/>
                </a:rPr>
                <a:t>且有居留證的外國人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61629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字方塊 9">
            <a:extLst>
              <a:ext uri="{FF2B5EF4-FFF2-40B4-BE49-F238E27FC236}">
                <a16:creationId xmlns:a16="http://schemas.microsoft.com/office/drawing/2014/main" id="{CEA290CC-08AB-45A8-946F-435409A544C6}"/>
              </a:ext>
            </a:extLst>
          </p:cNvPr>
          <p:cNvSpPr txBox="1"/>
          <p:nvPr/>
        </p:nvSpPr>
        <p:spPr>
          <a:xfrm>
            <a:off x="119336" y="116632"/>
            <a:ext cx="1179773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6000" dirty="0">
                <a:latin typeface="+mn-lt"/>
                <a:ea typeface="微軟正黑體" panose="020B0604030504040204" pitchFamily="34" charset="-120"/>
              </a:rPr>
              <a:t>誰可以申請你的附卡？</a:t>
            </a:r>
            <a:endParaRPr lang="en-US" altLang="zh-TW" sz="2800" dirty="0">
              <a:latin typeface="+mn-lt"/>
              <a:ea typeface="微軟正黑體" panose="020B0604030504040204" pitchFamily="34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3A549794-709D-413A-9558-076AEAD3C5C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57" b="14571"/>
          <a:stretch/>
        </p:blipFill>
        <p:spPr>
          <a:xfrm>
            <a:off x="3215680" y="3241720"/>
            <a:ext cx="6149551" cy="3283624"/>
          </a:xfrm>
          <a:prstGeom prst="rect">
            <a:avLst/>
          </a:prstGeom>
        </p:spPr>
      </p:pic>
      <p:pic>
        <p:nvPicPr>
          <p:cNvPr id="7" name="Picture 3" descr="E:\fppt\template\arrows\arrow1.png">
            <a:extLst>
              <a:ext uri="{FF2B5EF4-FFF2-40B4-BE49-F238E27FC236}">
                <a16:creationId xmlns:a16="http://schemas.microsoft.com/office/drawing/2014/main" id="{8F1E6B92-1F0F-4F4F-AE03-9D0327F60B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593337">
            <a:off x="3877919" y="2710206"/>
            <a:ext cx="688283" cy="3570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5" descr="E:\fppt\template\arrows\arrow3.png">
            <a:extLst>
              <a:ext uri="{FF2B5EF4-FFF2-40B4-BE49-F238E27FC236}">
                <a16:creationId xmlns:a16="http://schemas.microsoft.com/office/drawing/2014/main" id="{42627488-7BB7-41C4-9521-D23136E5DF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480829">
            <a:off x="5881580" y="2552391"/>
            <a:ext cx="674129" cy="297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8" descr="E:\fppt\template\arrows\arrow6.png">
            <a:extLst>
              <a:ext uri="{FF2B5EF4-FFF2-40B4-BE49-F238E27FC236}">
                <a16:creationId xmlns:a16="http://schemas.microsoft.com/office/drawing/2014/main" id="{48417B76-3E96-4A33-90BC-A766531A16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60410">
            <a:off x="2391964" y="3428075"/>
            <a:ext cx="733883" cy="3977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9" descr="E:\fppt\template\arrows\arrow7.png">
            <a:extLst>
              <a:ext uri="{FF2B5EF4-FFF2-40B4-BE49-F238E27FC236}">
                <a16:creationId xmlns:a16="http://schemas.microsoft.com/office/drawing/2014/main" id="{40A3356D-261A-40C3-8564-8206A11AC2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08033">
            <a:off x="9223522" y="3321675"/>
            <a:ext cx="600804" cy="571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3" descr="E:\fppt\template\arrows\arrow1.png">
            <a:extLst>
              <a:ext uri="{FF2B5EF4-FFF2-40B4-BE49-F238E27FC236}">
                <a16:creationId xmlns:a16="http://schemas.microsoft.com/office/drawing/2014/main" id="{93318C5B-E5A7-48EE-BE81-858FC7DE1E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509640" flipV="1">
            <a:off x="7764293" y="2757528"/>
            <a:ext cx="693806" cy="3505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B0A4A587-3362-4AE8-99C7-8AED76F4D349}"/>
              </a:ext>
            </a:extLst>
          </p:cNvPr>
          <p:cNvSpPr txBox="1"/>
          <p:nvPr/>
        </p:nvSpPr>
        <p:spPr>
          <a:xfrm>
            <a:off x="8818549" y="-61173"/>
            <a:ext cx="3096344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1000" b="1" dirty="0">
                <a:solidFill>
                  <a:srgbClr val="C00000"/>
                </a:solidFill>
                <a:latin typeface="+mn-lt"/>
                <a:ea typeface="微軟正黑體" panose="020B0604030504040204" pitchFamily="34" charset="-120"/>
              </a:rPr>
              <a:t>15</a:t>
            </a:r>
            <a:r>
              <a:rPr lang="en-US" altLang="zh-TW" sz="2800" dirty="0">
                <a:latin typeface="+mn-lt"/>
                <a:ea typeface="微軟正黑體" panose="020B0604030504040204" pitchFamily="34" charset="-120"/>
              </a:rPr>
              <a:t> </a:t>
            </a:r>
            <a:r>
              <a:rPr lang="zh-TW" altLang="en-US" sz="3600" dirty="0">
                <a:latin typeface="+mn-lt"/>
                <a:ea typeface="微軟正黑體" panose="020B0604030504040204" pitchFamily="34" charset="-120"/>
              </a:rPr>
              <a:t>歲以上</a:t>
            </a: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36AA5EBF-0B54-4430-A3E3-B571A93F074B}"/>
              </a:ext>
            </a:extLst>
          </p:cNvPr>
          <p:cNvSpPr txBox="1"/>
          <p:nvPr/>
        </p:nvSpPr>
        <p:spPr>
          <a:xfrm>
            <a:off x="5519936" y="1511675"/>
            <a:ext cx="15594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配偶</a:t>
            </a: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9F01A520-0C8C-47C4-976A-14798021D9FF}"/>
              </a:ext>
            </a:extLst>
          </p:cNvPr>
          <p:cNvSpPr txBox="1"/>
          <p:nvPr/>
        </p:nvSpPr>
        <p:spPr>
          <a:xfrm>
            <a:off x="805439" y="3214717"/>
            <a:ext cx="15594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父母</a:t>
            </a: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6D74B009-54F9-490F-96C2-BC2737685CC6}"/>
              </a:ext>
            </a:extLst>
          </p:cNvPr>
          <p:cNvSpPr txBox="1"/>
          <p:nvPr/>
        </p:nvSpPr>
        <p:spPr>
          <a:xfrm>
            <a:off x="9937104" y="3284097"/>
            <a:ext cx="15594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子女</a:t>
            </a: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C8040B6B-1431-45EF-A47F-3A9867FE03D2}"/>
              </a:ext>
            </a:extLst>
          </p:cNvPr>
          <p:cNvSpPr txBox="1"/>
          <p:nvPr/>
        </p:nvSpPr>
        <p:spPr>
          <a:xfrm>
            <a:off x="2855640" y="1772816"/>
            <a:ext cx="23101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兄弟姊妹</a:t>
            </a: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4BCA78E9-7980-4005-A0AA-93ACE5D6B28C}"/>
              </a:ext>
            </a:extLst>
          </p:cNvPr>
          <p:cNvSpPr txBox="1"/>
          <p:nvPr/>
        </p:nvSpPr>
        <p:spPr>
          <a:xfrm>
            <a:off x="7536160" y="1829307"/>
            <a:ext cx="21238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配偶父母</a:t>
            </a:r>
          </a:p>
        </p:txBody>
      </p:sp>
    </p:spTree>
    <p:extLst>
      <p:ext uri="{BB962C8B-B14F-4D97-AF65-F5344CB8AC3E}">
        <p14:creationId xmlns:p14="http://schemas.microsoft.com/office/powerpoint/2010/main" val="2286933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6" grpId="0"/>
      <p:bldP spid="18" grpId="0"/>
      <p:bldP spid="19" grpId="0"/>
      <p:bldP spid="20" grpId="0"/>
      <p:bldP spid="21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字方塊 9">
            <a:extLst>
              <a:ext uri="{FF2B5EF4-FFF2-40B4-BE49-F238E27FC236}">
                <a16:creationId xmlns:a16="http://schemas.microsoft.com/office/drawing/2014/main" id="{CEA290CC-08AB-45A8-946F-435409A544C6}"/>
              </a:ext>
            </a:extLst>
          </p:cNvPr>
          <p:cNvSpPr txBox="1"/>
          <p:nvPr/>
        </p:nvSpPr>
        <p:spPr>
          <a:xfrm>
            <a:off x="119336" y="116632"/>
            <a:ext cx="1179773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6000" dirty="0">
                <a:latin typeface="+mn-lt"/>
                <a:ea typeface="微軟正黑體" panose="020B0604030504040204" pitchFamily="34" charset="-120"/>
              </a:rPr>
              <a:t>如何申請信用卡？</a:t>
            </a:r>
            <a:endParaRPr lang="en-US" altLang="zh-TW" sz="6000" dirty="0">
              <a:latin typeface="+mn-lt"/>
              <a:ea typeface="微軟正黑體" panose="020B0604030504040204" pitchFamily="34" charset="-120"/>
            </a:endParaRPr>
          </a:p>
        </p:txBody>
      </p: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2D115A6C-A2D9-4787-BA25-F5AC192D1567}"/>
              </a:ext>
            </a:extLst>
          </p:cNvPr>
          <p:cNvGrpSpPr/>
          <p:nvPr/>
        </p:nvGrpSpPr>
        <p:grpSpPr>
          <a:xfrm>
            <a:off x="2279576" y="1091925"/>
            <a:ext cx="9411455" cy="5289403"/>
            <a:chOff x="1964793" y="1372966"/>
            <a:chExt cx="9411455" cy="5289403"/>
          </a:xfrm>
        </p:grpSpPr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4EED3BC4-82B7-44CA-B8B2-229CC14497FC}"/>
                </a:ext>
              </a:extLst>
            </p:cNvPr>
            <p:cNvSpPr/>
            <p:nvPr/>
          </p:nvSpPr>
          <p:spPr>
            <a:xfrm>
              <a:off x="2999656" y="1372966"/>
              <a:ext cx="8376592" cy="505753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210000"/>
                </a:lnSpc>
              </a:pPr>
              <a:r>
                <a:rPr lang="zh-TW" altLang="en-US" sz="4000" dirty="0">
                  <a:solidFill>
                    <a:srgbClr val="454545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  分行臨櫃送件</a:t>
              </a:r>
            </a:p>
            <a:p>
              <a:pPr>
                <a:lnSpc>
                  <a:spcPct val="210000"/>
                </a:lnSpc>
              </a:pPr>
              <a:r>
                <a:rPr lang="zh-TW" altLang="en-US" sz="4000" dirty="0">
                  <a:solidFill>
                    <a:srgbClr val="454545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  聯名卡特約商店送件</a:t>
              </a:r>
            </a:p>
            <a:p>
              <a:pPr>
                <a:lnSpc>
                  <a:spcPct val="210000"/>
                </a:lnSpc>
              </a:pPr>
              <a:r>
                <a:rPr lang="zh-TW" altLang="en-US" sz="4000" dirty="0">
                  <a:solidFill>
                    <a:srgbClr val="454545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  線上填寫申請書，列印並寄回</a:t>
              </a:r>
            </a:p>
            <a:p>
              <a:pPr>
                <a:lnSpc>
                  <a:spcPct val="210000"/>
                </a:lnSpc>
              </a:pPr>
              <a:r>
                <a:rPr lang="zh-TW" altLang="en-US" sz="4000" dirty="0">
                  <a:solidFill>
                    <a:srgbClr val="454545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  專人服務</a:t>
              </a:r>
              <a:endParaRPr lang="zh-TW" altLang="en-US" sz="4000" b="0" i="0" dirty="0">
                <a:solidFill>
                  <a:srgbClr val="454545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4" name="圖片 3">
              <a:extLst>
                <a:ext uri="{FF2B5EF4-FFF2-40B4-BE49-F238E27FC236}">
                  <a16:creationId xmlns:a16="http://schemas.microsoft.com/office/drawing/2014/main" id="{5CEF0A9F-6A5C-4299-B878-DD3D0CBF6F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64793" y="1693059"/>
              <a:ext cx="1106871" cy="1015861"/>
            </a:xfrm>
            <a:prstGeom prst="rect">
              <a:avLst/>
            </a:prstGeom>
          </p:spPr>
        </p:pic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2E3F89D5-6100-4DAA-8288-A26BDCDB8FC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17670" y="2957142"/>
              <a:ext cx="1022684" cy="1022684"/>
            </a:xfrm>
            <a:prstGeom prst="rect">
              <a:avLst/>
            </a:prstGeom>
          </p:spPr>
        </p:pic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2BF22833-B4FF-4608-BD77-82220B52173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28317" y="4240223"/>
              <a:ext cx="1128418" cy="1058873"/>
            </a:xfrm>
            <a:prstGeom prst="rect">
              <a:avLst/>
            </a:prstGeom>
          </p:spPr>
        </p:pic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6B7C75C2-65FF-4532-80A6-5F40F28F72B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02191" y="5449643"/>
              <a:ext cx="1212726" cy="121272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04871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B80F9220-D191-4993-ADD4-EC13EA2C686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48" r="4804"/>
          <a:stretch/>
        </p:blipFill>
        <p:spPr>
          <a:xfrm>
            <a:off x="0" y="0"/>
            <a:ext cx="12192001" cy="6858000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9BC63D84-DD7C-4FA8-8453-5D89DF2D6122}"/>
              </a:ext>
            </a:extLst>
          </p:cNvPr>
          <p:cNvSpPr/>
          <p:nvPr/>
        </p:nvSpPr>
        <p:spPr>
          <a:xfrm>
            <a:off x="277471" y="440943"/>
            <a:ext cx="7294601" cy="1224000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標題 1">
            <a:extLst>
              <a:ext uri="{FF2B5EF4-FFF2-40B4-BE49-F238E27FC236}">
                <a16:creationId xmlns:a16="http://schemas.microsoft.com/office/drawing/2014/main" id="{9778FDC4-3489-4920-A66B-83999540DAF3}"/>
              </a:ext>
            </a:extLst>
          </p:cNvPr>
          <p:cNvSpPr txBox="1">
            <a:spLocks/>
          </p:cNvSpPr>
          <p:nvPr/>
        </p:nvSpPr>
        <p:spPr bwMode="auto">
          <a:xfrm>
            <a:off x="263352" y="534381"/>
            <a:ext cx="7320752" cy="10808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6600" b="0" kern="120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  <a:ea typeface="微軟正黑體" pitchFamily="34" charset="-120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r>
              <a:rPr kumimoji="0" lang="zh-TW" altLang="en-US" sz="8000" b="1" dirty="0">
                <a:solidFill>
                  <a:schemeClr val="tx1"/>
                </a:solidFill>
              </a:rPr>
              <a:t>使用信用卡結帳</a:t>
            </a:r>
          </a:p>
        </p:txBody>
      </p:sp>
    </p:spTree>
    <p:extLst>
      <p:ext uri="{BB962C8B-B14F-4D97-AF65-F5344CB8AC3E}">
        <p14:creationId xmlns:p14="http://schemas.microsoft.com/office/powerpoint/2010/main" val="202225980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字方塊 9">
            <a:extLst>
              <a:ext uri="{FF2B5EF4-FFF2-40B4-BE49-F238E27FC236}">
                <a16:creationId xmlns:a16="http://schemas.microsoft.com/office/drawing/2014/main" id="{CEA290CC-08AB-45A8-946F-435409A544C6}"/>
              </a:ext>
            </a:extLst>
          </p:cNvPr>
          <p:cNvSpPr txBox="1"/>
          <p:nvPr/>
        </p:nvSpPr>
        <p:spPr>
          <a:xfrm>
            <a:off x="119336" y="116632"/>
            <a:ext cx="1179773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6000" dirty="0">
                <a:latin typeface="+mn-lt"/>
                <a:ea typeface="微軟正黑體" panose="020B0604030504040204" pitchFamily="34" charset="-120"/>
              </a:rPr>
              <a:t>什麼是信用額度？</a:t>
            </a:r>
            <a:endParaRPr lang="en-US" altLang="zh-TW" sz="2800" dirty="0">
              <a:latin typeface="+mn-lt"/>
              <a:ea typeface="微軟正黑體" panose="020B0604030504040204" pitchFamily="34" charset="-12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2C18DD95-A08F-4E1C-A0B2-5661F61A564B}"/>
              </a:ext>
            </a:extLst>
          </p:cNvPr>
          <p:cNvSpPr/>
          <p:nvPr/>
        </p:nvSpPr>
        <p:spPr>
          <a:xfrm>
            <a:off x="0" y="2060848"/>
            <a:ext cx="12191999" cy="26983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6000" dirty="0">
                <a:solidFill>
                  <a:srgbClr val="45454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依據所提供的財力證明</a:t>
            </a:r>
            <a:endParaRPr lang="en-US" altLang="zh-TW" sz="6000" dirty="0">
              <a:solidFill>
                <a:srgbClr val="454545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>
              <a:lnSpc>
                <a:spcPct val="150000"/>
              </a:lnSpc>
            </a:pPr>
            <a:r>
              <a:rPr lang="zh-TW" altLang="en-US" sz="6000" dirty="0">
                <a:solidFill>
                  <a:srgbClr val="45454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給予</a:t>
            </a:r>
            <a:r>
              <a:rPr lang="zh-TW" altLang="en-US" sz="600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最高可使用的信用卡消費金額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16E96A1-46CA-4A30-9CF7-3FB9A632ED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60499">
            <a:off x="8875282" y="514259"/>
            <a:ext cx="2655739" cy="2655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34951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字方塊 9">
            <a:extLst>
              <a:ext uri="{FF2B5EF4-FFF2-40B4-BE49-F238E27FC236}">
                <a16:creationId xmlns:a16="http://schemas.microsoft.com/office/drawing/2014/main" id="{CEA290CC-08AB-45A8-946F-435409A544C6}"/>
              </a:ext>
            </a:extLst>
          </p:cNvPr>
          <p:cNvSpPr txBox="1"/>
          <p:nvPr/>
        </p:nvSpPr>
        <p:spPr>
          <a:xfrm>
            <a:off x="119336" y="116632"/>
            <a:ext cx="1179773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6000" dirty="0">
                <a:latin typeface="+mn-lt"/>
                <a:ea typeface="微軟正黑體" panose="020B0604030504040204" pitchFamily="34" charset="-120"/>
              </a:rPr>
              <a:t>如何提高信用額度？</a:t>
            </a:r>
            <a:endParaRPr lang="en-US" altLang="zh-TW" sz="2800" dirty="0">
              <a:latin typeface="+mn-lt"/>
              <a:ea typeface="微軟正黑體" panose="020B0604030504040204" pitchFamily="34" charset="-120"/>
            </a:endParaRPr>
          </a:p>
        </p:txBody>
      </p: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6BF81D92-6BDA-4B6B-8191-606BE7CB0E30}"/>
              </a:ext>
            </a:extLst>
          </p:cNvPr>
          <p:cNvGrpSpPr/>
          <p:nvPr/>
        </p:nvGrpSpPr>
        <p:grpSpPr>
          <a:xfrm>
            <a:off x="228440" y="1244880"/>
            <a:ext cx="8531856" cy="2338894"/>
            <a:chOff x="479608" y="1341000"/>
            <a:chExt cx="8531856" cy="2338894"/>
          </a:xfrm>
        </p:grpSpPr>
        <p:sp>
          <p:nvSpPr>
            <p:cNvPr id="6" name="矩形: 圓角 5">
              <a:extLst>
                <a:ext uri="{FF2B5EF4-FFF2-40B4-BE49-F238E27FC236}">
                  <a16:creationId xmlns:a16="http://schemas.microsoft.com/office/drawing/2014/main" id="{06D20988-5EC9-4299-977F-078D13681C18}"/>
                </a:ext>
              </a:extLst>
            </p:cNvPr>
            <p:cNvSpPr/>
            <p:nvPr/>
          </p:nvSpPr>
          <p:spPr>
            <a:xfrm>
              <a:off x="1271464" y="2167894"/>
              <a:ext cx="7740000" cy="1512000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rgbClr val="179A6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BD954D11-D7CD-4C5F-A476-B7B05F2EED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9608" y="1341000"/>
              <a:ext cx="2088000" cy="2088000"/>
            </a:xfrm>
            <a:prstGeom prst="rect">
              <a:avLst/>
            </a:prstGeom>
          </p:spPr>
        </p:pic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C4CF8CA5-1B37-4D7B-BF6C-F41D0A74401A}"/>
                </a:ext>
              </a:extLst>
            </p:cNvPr>
            <p:cNvSpPr txBox="1"/>
            <p:nvPr/>
          </p:nvSpPr>
          <p:spPr>
            <a:xfrm>
              <a:off x="2555576" y="1359010"/>
              <a:ext cx="45365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4000" dirty="0">
                  <a:solidFill>
                    <a:srgbClr val="179A68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調整永久信用額度</a:t>
              </a:r>
            </a:p>
          </p:txBody>
        </p:sp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AA159B38-40D0-4530-8C6B-F2D4E4E8A0BE}"/>
                </a:ext>
              </a:extLst>
            </p:cNvPr>
            <p:cNvSpPr txBox="1"/>
            <p:nvPr/>
          </p:nvSpPr>
          <p:spPr>
            <a:xfrm>
              <a:off x="2519896" y="2261560"/>
              <a:ext cx="6336704" cy="12637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TW" altLang="en-US" sz="3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電話申請，並提供財力證明，銀行重新審核後，斟酌調整</a:t>
              </a:r>
            </a:p>
          </p:txBody>
        </p:sp>
      </p:grp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5BB1EFF7-E7A4-4F7F-AB5D-3A58C0503E4E}"/>
              </a:ext>
            </a:extLst>
          </p:cNvPr>
          <p:cNvGrpSpPr/>
          <p:nvPr/>
        </p:nvGrpSpPr>
        <p:grpSpPr>
          <a:xfrm>
            <a:off x="3203648" y="4035106"/>
            <a:ext cx="8386935" cy="2320884"/>
            <a:chOff x="2970841" y="4023074"/>
            <a:chExt cx="8386935" cy="2320884"/>
          </a:xfrm>
        </p:grpSpPr>
        <p:sp>
          <p:nvSpPr>
            <p:cNvPr id="22" name="矩形: 圓角 21">
              <a:extLst>
                <a:ext uri="{FF2B5EF4-FFF2-40B4-BE49-F238E27FC236}">
                  <a16:creationId xmlns:a16="http://schemas.microsoft.com/office/drawing/2014/main" id="{DA617C5E-BFE8-48CE-B17D-A78C5A2C5511}"/>
                </a:ext>
              </a:extLst>
            </p:cNvPr>
            <p:cNvSpPr/>
            <p:nvPr/>
          </p:nvSpPr>
          <p:spPr>
            <a:xfrm>
              <a:off x="3617776" y="4831958"/>
              <a:ext cx="7740000" cy="1512000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rgbClr val="E06B5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4" name="文字方塊 23">
              <a:extLst>
                <a:ext uri="{FF2B5EF4-FFF2-40B4-BE49-F238E27FC236}">
                  <a16:creationId xmlns:a16="http://schemas.microsoft.com/office/drawing/2014/main" id="{B9EE0654-779E-4843-9B72-F81B0FE09E23}"/>
                </a:ext>
              </a:extLst>
            </p:cNvPr>
            <p:cNvSpPr txBox="1"/>
            <p:nvPr/>
          </p:nvSpPr>
          <p:spPr>
            <a:xfrm>
              <a:off x="4901888" y="4023074"/>
              <a:ext cx="45365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4000" dirty="0">
                  <a:solidFill>
                    <a:srgbClr val="E06B5A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調整臨時信用額度</a:t>
              </a:r>
            </a:p>
          </p:txBody>
        </p:sp>
        <p:sp>
          <p:nvSpPr>
            <p:cNvPr id="25" name="文字方塊 24">
              <a:extLst>
                <a:ext uri="{FF2B5EF4-FFF2-40B4-BE49-F238E27FC236}">
                  <a16:creationId xmlns:a16="http://schemas.microsoft.com/office/drawing/2014/main" id="{5742C8E3-BFD9-4EA9-B6DB-2C33C2C5991A}"/>
                </a:ext>
              </a:extLst>
            </p:cNvPr>
            <p:cNvSpPr txBox="1"/>
            <p:nvPr/>
          </p:nvSpPr>
          <p:spPr>
            <a:xfrm>
              <a:off x="4866208" y="4925624"/>
              <a:ext cx="6336704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TW" altLang="en-US" sz="3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電話申請，銀行斟酌調整，期限屆滿即恢復原本額度</a:t>
              </a:r>
            </a:p>
          </p:txBody>
        </p:sp>
        <p:pic>
          <p:nvPicPr>
            <p:cNvPr id="27" name="圖片 26">
              <a:extLst>
                <a:ext uri="{FF2B5EF4-FFF2-40B4-BE49-F238E27FC236}">
                  <a16:creationId xmlns:a16="http://schemas.microsoft.com/office/drawing/2014/main" id="{CCE2AA9D-93F7-45D9-B508-01A87F0B66D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70841" y="4149064"/>
              <a:ext cx="1800000" cy="180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39483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字方塊 9">
            <a:extLst>
              <a:ext uri="{FF2B5EF4-FFF2-40B4-BE49-F238E27FC236}">
                <a16:creationId xmlns:a16="http://schemas.microsoft.com/office/drawing/2014/main" id="{CEA290CC-08AB-45A8-946F-435409A544C6}"/>
              </a:ext>
            </a:extLst>
          </p:cNvPr>
          <p:cNvSpPr txBox="1"/>
          <p:nvPr/>
        </p:nvSpPr>
        <p:spPr>
          <a:xfrm>
            <a:off x="119336" y="116632"/>
            <a:ext cx="1179773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6000" dirty="0">
                <a:latin typeface="+mn-lt"/>
                <a:ea typeface="微軟正黑體" panose="020B0604030504040204" pitchFamily="34" charset="-120"/>
              </a:rPr>
              <a:t>如何開卡？</a:t>
            </a:r>
            <a:endParaRPr lang="en-US" altLang="zh-TW" sz="2800" dirty="0">
              <a:latin typeface="+mn-lt"/>
              <a:ea typeface="微軟正黑體" panose="020B0604030504040204" pitchFamily="34" charset="-120"/>
            </a:endParaRPr>
          </a:p>
        </p:txBody>
      </p:sp>
      <p:grpSp>
        <p:nvGrpSpPr>
          <p:cNvPr id="29" name="群組 28">
            <a:extLst>
              <a:ext uri="{FF2B5EF4-FFF2-40B4-BE49-F238E27FC236}">
                <a16:creationId xmlns:a16="http://schemas.microsoft.com/office/drawing/2014/main" id="{7CC1541E-0821-48FA-99EB-FD88CD3A1CFE}"/>
              </a:ext>
            </a:extLst>
          </p:cNvPr>
          <p:cNvGrpSpPr/>
          <p:nvPr/>
        </p:nvGrpSpPr>
        <p:grpSpPr>
          <a:xfrm>
            <a:off x="8112224" y="1435863"/>
            <a:ext cx="2926202" cy="3286665"/>
            <a:chOff x="8112224" y="1303174"/>
            <a:chExt cx="2926202" cy="3286665"/>
          </a:xfrm>
        </p:grpSpPr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CAA28DED-E588-4D3A-8DEA-6DE4D8EB1A60}"/>
                </a:ext>
              </a:extLst>
            </p:cNvPr>
            <p:cNvSpPr/>
            <p:nvPr/>
          </p:nvSpPr>
          <p:spPr>
            <a:xfrm>
              <a:off x="8689968" y="4005064"/>
              <a:ext cx="1826141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TW" altLang="en-US" sz="3200" dirty="0">
                  <a:latin typeface="+mn-lt"/>
                  <a:ea typeface="微軟正黑體" panose="020B0604030504040204" pitchFamily="34" charset="-120"/>
                </a:rPr>
                <a:t>官網開卡</a:t>
              </a:r>
            </a:p>
          </p:txBody>
        </p:sp>
        <p:pic>
          <p:nvPicPr>
            <p:cNvPr id="25" name="圖片 24">
              <a:extLst>
                <a:ext uri="{FF2B5EF4-FFF2-40B4-BE49-F238E27FC236}">
                  <a16:creationId xmlns:a16="http://schemas.microsoft.com/office/drawing/2014/main" id="{FF11B583-9ABD-4DFC-8DE6-97DC0B60A0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12224" y="1303174"/>
              <a:ext cx="2926202" cy="2551048"/>
            </a:xfrm>
            <a:prstGeom prst="rect">
              <a:avLst/>
            </a:prstGeom>
          </p:spPr>
        </p:pic>
      </p:grpSp>
      <p:grpSp>
        <p:nvGrpSpPr>
          <p:cNvPr id="30" name="群組 29">
            <a:extLst>
              <a:ext uri="{FF2B5EF4-FFF2-40B4-BE49-F238E27FC236}">
                <a16:creationId xmlns:a16="http://schemas.microsoft.com/office/drawing/2014/main" id="{69884C34-DF11-4777-925A-FCFBD2F44ED9}"/>
              </a:ext>
            </a:extLst>
          </p:cNvPr>
          <p:cNvGrpSpPr/>
          <p:nvPr/>
        </p:nvGrpSpPr>
        <p:grpSpPr>
          <a:xfrm>
            <a:off x="4816063" y="1623652"/>
            <a:ext cx="2029538" cy="3098876"/>
            <a:chOff x="4816063" y="1490963"/>
            <a:chExt cx="2029538" cy="3098876"/>
          </a:xfrm>
        </p:grpSpPr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9673DC60-3D3A-4A7E-8E74-9F0079968CBF}"/>
                </a:ext>
              </a:extLst>
            </p:cNvPr>
            <p:cNvSpPr/>
            <p:nvPr/>
          </p:nvSpPr>
          <p:spPr>
            <a:xfrm>
              <a:off x="5057271" y="4005064"/>
              <a:ext cx="1758815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3200" dirty="0">
                  <a:latin typeface="+mn-lt"/>
                  <a:ea typeface="微軟正黑體" panose="020B0604030504040204" pitchFamily="34" charset="-120"/>
                </a:rPr>
                <a:t>APP</a:t>
              </a:r>
              <a:r>
                <a:rPr lang="zh-TW" altLang="en-US" sz="3200" dirty="0">
                  <a:latin typeface="+mn-lt"/>
                  <a:ea typeface="微軟正黑體" panose="020B0604030504040204" pitchFamily="34" charset="-120"/>
                </a:rPr>
                <a:t> 開卡</a:t>
              </a:r>
            </a:p>
          </p:txBody>
        </p:sp>
        <p:pic>
          <p:nvPicPr>
            <p:cNvPr id="26" name="圖片 25">
              <a:extLst>
                <a:ext uri="{FF2B5EF4-FFF2-40B4-BE49-F238E27FC236}">
                  <a16:creationId xmlns:a16="http://schemas.microsoft.com/office/drawing/2014/main" id="{33647B58-CF4E-4734-9272-B3731562236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16063" y="1490963"/>
              <a:ext cx="2029538" cy="2099239"/>
            </a:xfrm>
            <a:prstGeom prst="rect">
              <a:avLst/>
            </a:prstGeom>
          </p:spPr>
        </p:pic>
      </p:grpSp>
      <p:grpSp>
        <p:nvGrpSpPr>
          <p:cNvPr id="31" name="群組 30">
            <a:extLst>
              <a:ext uri="{FF2B5EF4-FFF2-40B4-BE49-F238E27FC236}">
                <a16:creationId xmlns:a16="http://schemas.microsoft.com/office/drawing/2014/main" id="{FA42A1CA-1194-4B1A-9466-5ACCAF96DD18}"/>
              </a:ext>
            </a:extLst>
          </p:cNvPr>
          <p:cNvGrpSpPr/>
          <p:nvPr/>
        </p:nvGrpSpPr>
        <p:grpSpPr>
          <a:xfrm>
            <a:off x="1199456" y="1675536"/>
            <a:ext cx="2160240" cy="3049608"/>
            <a:chOff x="1199456" y="1542847"/>
            <a:chExt cx="2160240" cy="3049608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576257A1-3CC7-400F-83D1-8D3689406026}"/>
                </a:ext>
              </a:extLst>
            </p:cNvPr>
            <p:cNvSpPr/>
            <p:nvPr/>
          </p:nvSpPr>
          <p:spPr>
            <a:xfrm>
              <a:off x="1477454" y="4007680"/>
              <a:ext cx="1826141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TW" altLang="en-US" sz="3200" kern="100" dirty="0">
                  <a:latin typeface="+mn-lt"/>
                  <a:ea typeface="微軟正黑體" panose="020B0604030504040204" pitchFamily="34" charset="-120"/>
                  <a:cs typeface="標楷體" panose="03000509000000000000" pitchFamily="65" charset="-120"/>
                </a:rPr>
                <a:t>電話語音</a:t>
              </a:r>
              <a:endParaRPr lang="zh-TW" altLang="en-US" sz="3200" dirty="0">
                <a:latin typeface="+mn-lt"/>
                <a:ea typeface="微軟正黑體" panose="020B0604030504040204" pitchFamily="34" charset="-120"/>
              </a:endParaRPr>
            </a:p>
          </p:txBody>
        </p:sp>
        <p:pic>
          <p:nvPicPr>
            <p:cNvPr id="27" name="圖片 26">
              <a:extLst>
                <a:ext uri="{FF2B5EF4-FFF2-40B4-BE49-F238E27FC236}">
                  <a16:creationId xmlns:a16="http://schemas.microsoft.com/office/drawing/2014/main" id="{4005F802-E83F-446F-91D1-2A850029914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9456" y="1542847"/>
              <a:ext cx="2160240" cy="2117036"/>
            </a:xfrm>
            <a:prstGeom prst="rect">
              <a:avLst/>
            </a:prstGeom>
          </p:spPr>
        </p:pic>
      </p:grp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810697BE-EAC5-411C-9570-2460CBB64B61}"/>
              </a:ext>
            </a:extLst>
          </p:cNvPr>
          <p:cNvSpPr txBox="1"/>
          <p:nvPr/>
        </p:nvSpPr>
        <p:spPr>
          <a:xfrm>
            <a:off x="0" y="5334307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8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信用卡卡號、信用卡到期年月、指定密碼</a:t>
            </a:r>
          </a:p>
        </p:txBody>
      </p:sp>
    </p:spTree>
    <p:extLst>
      <p:ext uri="{BB962C8B-B14F-4D97-AF65-F5344CB8AC3E}">
        <p14:creationId xmlns:p14="http://schemas.microsoft.com/office/powerpoint/2010/main" val="3221090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字方塊 9">
            <a:extLst>
              <a:ext uri="{FF2B5EF4-FFF2-40B4-BE49-F238E27FC236}">
                <a16:creationId xmlns:a16="http://schemas.microsoft.com/office/drawing/2014/main" id="{CEA290CC-08AB-45A8-946F-435409A544C6}"/>
              </a:ext>
            </a:extLst>
          </p:cNvPr>
          <p:cNvSpPr txBox="1"/>
          <p:nvPr/>
        </p:nvSpPr>
        <p:spPr>
          <a:xfrm>
            <a:off x="119336" y="116632"/>
            <a:ext cx="1179773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6000" dirty="0">
                <a:latin typeface="+mn-lt"/>
                <a:ea typeface="微軟正黑體" panose="020B0604030504040204" pitchFamily="34" charset="-120"/>
              </a:rPr>
              <a:t>為什麼信用卡不能刷卡？</a:t>
            </a:r>
            <a:endParaRPr lang="en-US" altLang="zh-TW" sz="6000" dirty="0">
              <a:latin typeface="+mn-lt"/>
              <a:ea typeface="微軟正黑體" panose="020B0604030504040204" pitchFamily="34" charset="-120"/>
            </a:endParaRPr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CC7194D4-B095-49F1-87CF-AF4395EB4BDC}"/>
              </a:ext>
            </a:extLst>
          </p:cNvPr>
          <p:cNvGrpSpPr/>
          <p:nvPr/>
        </p:nvGrpSpPr>
        <p:grpSpPr>
          <a:xfrm>
            <a:off x="911424" y="992760"/>
            <a:ext cx="4752528" cy="5524500"/>
            <a:chOff x="25860" y="709933"/>
            <a:chExt cx="4752528" cy="5524500"/>
          </a:xfrm>
        </p:grpSpPr>
        <p:pic>
          <p:nvPicPr>
            <p:cNvPr id="3" name="圖片 2">
              <a:extLst>
                <a:ext uri="{FF2B5EF4-FFF2-40B4-BE49-F238E27FC236}">
                  <a16:creationId xmlns:a16="http://schemas.microsoft.com/office/drawing/2014/main" id="{7BD5EBDE-066F-4A7A-95A0-CC7ADDAC74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860" y="1268760"/>
              <a:ext cx="4752528" cy="4752528"/>
            </a:xfrm>
            <a:prstGeom prst="rect">
              <a:avLst/>
            </a:prstGeom>
          </p:spPr>
        </p:pic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26A0B709-8D29-4FE1-BA47-604EB303BBD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133286">
              <a:off x="-178704" y="1614808"/>
              <a:ext cx="5524500" cy="3714750"/>
            </a:xfrm>
            <a:prstGeom prst="rect">
              <a:avLst/>
            </a:prstGeom>
          </p:spPr>
        </p:pic>
      </p:grpSp>
      <p:sp>
        <p:nvSpPr>
          <p:cNvPr id="6" name="文字方塊 5">
            <a:extLst>
              <a:ext uri="{FF2B5EF4-FFF2-40B4-BE49-F238E27FC236}">
                <a16:creationId xmlns:a16="http://schemas.microsoft.com/office/drawing/2014/main" id="{86AD4C2F-C33E-428B-AC29-67F557516C1C}"/>
              </a:ext>
            </a:extLst>
          </p:cNvPr>
          <p:cNvSpPr txBox="1"/>
          <p:nvPr/>
        </p:nvSpPr>
        <p:spPr>
          <a:xfrm>
            <a:off x="5807968" y="1376530"/>
            <a:ext cx="5760640" cy="44338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未開卡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磁條毀損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信用額度用完或不足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未繳款，暫停使用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被強制停用或掛失、註銷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特店端末機、線路故障</a:t>
            </a:r>
          </a:p>
        </p:txBody>
      </p:sp>
    </p:spTree>
    <p:extLst>
      <p:ext uri="{BB962C8B-B14F-4D97-AF65-F5344CB8AC3E}">
        <p14:creationId xmlns:p14="http://schemas.microsoft.com/office/powerpoint/2010/main" val="136899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字方塊 9">
            <a:extLst>
              <a:ext uri="{FF2B5EF4-FFF2-40B4-BE49-F238E27FC236}">
                <a16:creationId xmlns:a16="http://schemas.microsoft.com/office/drawing/2014/main" id="{CEA290CC-08AB-45A8-946F-435409A544C6}"/>
              </a:ext>
            </a:extLst>
          </p:cNvPr>
          <p:cNvSpPr txBox="1"/>
          <p:nvPr/>
        </p:nvSpPr>
        <p:spPr>
          <a:xfrm>
            <a:off x="119336" y="116632"/>
            <a:ext cx="1179773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6000" dirty="0">
                <a:latin typeface="+mn-lt"/>
                <a:ea typeface="微軟正黑體" panose="020B0604030504040204" pitchFamily="34" charset="-120"/>
              </a:rPr>
              <a:t>如何繳信用卡費？</a:t>
            </a:r>
            <a:endParaRPr lang="en-US" altLang="zh-TW" sz="2800" dirty="0">
              <a:latin typeface="+mn-lt"/>
              <a:ea typeface="微軟正黑體" panose="020B0604030504040204" pitchFamily="34" charset="-120"/>
            </a:endParaRP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EB6804AF-FA2A-40A2-B426-6366681988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1748773"/>
              </p:ext>
            </p:extLst>
          </p:nvPr>
        </p:nvGraphicFramePr>
        <p:xfrm>
          <a:off x="-24864" y="1700808"/>
          <a:ext cx="12240000" cy="432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60000">
                  <a:extLst>
                    <a:ext uri="{9D8B030D-6E8A-4147-A177-3AD203B41FA5}">
                      <a16:colId xmlns:a16="http://schemas.microsoft.com/office/drawing/2014/main" val="2625427906"/>
                    </a:ext>
                  </a:extLst>
                </a:gridCol>
                <a:gridCol w="3060000">
                  <a:extLst>
                    <a:ext uri="{9D8B030D-6E8A-4147-A177-3AD203B41FA5}">
                      <a16:colId xmlns:a16="http://schemas.microsoft.com/office/drawing/2014/main" val="2615795500"/>
                    </a:ext>
                  </a:extLst>
                </a:gridCol>
                <a:gridCol w="3060000">
                  <a:extLst>
                    <a:ext uri="{9D8B030D-6E8A-4147-A177-3AD203B41FA5}">
                      <a16:colId xmlns:a16="http://schemas.microsoft.com/office/drawing/2014/main" val="1409966402"/>
                    </a:ext>
                  </a:extLst>
                </a:gridCol>
                <a:gridCol w="3060000">
                  <a:extLst>
                    <a:ext uri="{9D8B030D-6E8A-4147-A177-3AD203B41FA5}">
                      <a16:colId xmlns:a16="http://schemas.microsoft.com/office/drawing/2014/main" val="1107666633"/>
                    </a:ext>
                  </a:extLst>
                </a:gridCol>
              </a:tblGrid>
              <a:tr h="144000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800" dirty="0">
                          <a:solidFill>
                            <a:schemeClr val="bg1"/>
                          </a:solidFill>
                          <a:latin typeface="+mn-lt"/>
                          <a:ea typeface="微軟正黑體" panose="020B0604030504040204" pitchFamily="34" charset="-120"/>
                        </a:rPr>
                        <a:t>自動扣繳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C8E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>
                          <a:solidFill>
                            <a:schemeClr val="bg1"/>
                          </a:solidFill>
                          <a:latin typeface="+mn-lt"/>
                          <a:ea typeface="微軟正黑體" panose="020B0604030504040204" pitchFamily="34" charset="-120"/>
                        </a:rPr>
                        <a:t>ATM</a:t>
                      </a:r>
                      <a:r>
                        <a:rPr lang="zh-TW" altLang="en-US" sz="2800" dirty="0">
                          <a:solidFill>
                            <a:schemeClr val="bg1"/>
                          </a:solidFill>
                          <a:latin typeface="+mn-lt"/>
                          <a:ea typeface="微軟正黑體" panose="020B0604030504040204" pitchFamily="34" charset="-120"/>
                        </a:rPr>
                        <a:t> 轉帳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C8E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800" dirty="0">
                          <a:solidFill>
                            <a:schemeClr val="bg1"/>
                          </a:solidFill>
                          <a:latin typeface="+mn-lt"/>
                          <a:ea typeface="微軟正黑體" panose="020B0604030504040204" pitchFamily="34" charset="-120"/>
                        </a:rPr>
                        <a:t>存款機繳款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C8E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 err="1">
                          <a:solidFill>
                            <a:schemeClr val="bg1"/>
                          </a:solidFill>
                          <a:latin typeface="+mn-lt"/>
                          <a:ea typeface="微軟正黑體" panose="020B0604030504040204" pitchFamily="34" charset="-120"/>
                        </a:rPr>
                        <a:t>MyBank</a:t>
                      </a:r>
                      <a:r>
                        <a:rPr lang="en-US" altLang="zh-TW" sz="2800" dirty="0">
                          <a:solidFill>
                            <a:schemeClr val="bg1"/>
                          </a:solidFill>
                          <a:latin typeface="+mn-lt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zh-TW" altLang="en-US" sz="2800" dirty="0">
                          <a:solidFill>
                            <a:schemeClr val="bg1"/>
                          </a:solidFill>
                          <a:latin typeface="+mn-lt"/>
                          <a:ea typeface="微軟正黑體" panose="020B0604030504040204" pitchFamily="34" charset="-120"/>
                        </a:rPr>
                        <a:t>繳款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C8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9801449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 err="1">
                          <a:solidFill>
                            <a:schemeClr val="bg1"/>
                          </a:solidFill>
                          <a:latin typeface="+mn-lt"/>
                          <a:ea typeface="微軟正黑體" panose="020B0604030504040204" pitchFamily="34" charset="-120"/>
                        </a:rPr>
                        <a:t>MyBill</a:t>
                      </a:r>
                      <a:r>
                        <a:rPr lang="en-US" altLang="zh-TW" sz="2800" dirty="0">
                          <a:solidFill>
                            <a:schemeClr val="bg1"/>
                          </a:solidFill>
                          <a:latin typeface="+mn-lt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zh-TW" altLang="en-US" sz="2800" dirty="0">
                          <a:solidFill>
                            <a:schemeClr val="bg1"/>
                          </a:solidFill>
                          <a:latin typeface="+mn-lt"/>
                          <a:ea typeface="微軟正黑體" panose="020B0604030504040204" pitchFamily="34" charset="-120"/>
                        </a:rPr>
                        <a:t>輕鬆繳</a:t>
                      </a:r>
                      <a:endParaRPr lang="en-US" altLang="zh-TW" sz="2800" dirty="0">
                        <a:solidFill>
                          <a:schemeClr val="bg1"/>
                        </a:solidFill>
                        <a:latin typeface="+mn-lt"/>
                        <a:ea typeface="微軟正黑體" panose="020B0604030504040204" pitchFamily="34" charset="-120"/>
                      </a:endParaRPr>
                    </a:p>
                    <a:p>
                      <a:pPr algn="ctr"/>
                      <a:r>
                        <a:rPr lang="en-US" altLang="zh-TW" sz="2800" dirty="0">
                          <a:solidFill>
                            <a:schemeClr val="bg1"/>
                          </a:solidFill>
                          <a:latin typeface="+mn-lt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2800" dirty="0">
                          <a:solidFill>
                            <a:schemeClr val="bg1"/>
                          </a:solidFill>
                          <a:latin typeface="+mn-lt"/>
                          <a:ea typeface="微軟正黑體" panose="020B0604030504040204" pitchFamily="34" charset="-120"/>
                        </a:rPr>
                        <a:t>活期帳戶繳款</a:t>
                      </a:r>
                      <a:r>
                        <a:rPr lang="en-US" altLang="zh-TW" sz="2800" dirty="0">
                          <a:solidFill>
                            <a:schemeClr val="bg1"/>
                          </a:solidFill>
                          <a:latin typeface="+mn-lt"/>
                          <a:ea typeface="微軟正黑體" panose="020B0604030504040204" pitchFamily="34" charset="-120"/>
                        </a:rPr>
                        <a:t>)</a:t>
                      </a:r>
                      <a:endParaRPr lang="zh-TW" altLang="en-US" sz="2800" dirty="0">
                        <a:solidFill>
                          <a:schemeClr val="bg1"/>
                        </a:solidFill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C8E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800" dirty="0">
                          <a:solidFill>
                            <a:schemeClr val="bg1"/>
                          </a:solidFill>
                          <a:latin typeface="+mn-lt"/>
                          <a:ea typeface="微軟正黑體" panose="020B0604030504040204" pitchFamily="34" charset="-120"/>
                        </a:rPr>
                        <a:t>分行臨櫃代收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C8E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800" dirty="0">
                          <a:solidFill>
                            <a:schemeClr val="bg1"/>
                          </a:solidFill>
                          <a:latin typeface="+mn-lt"/>
                          <a:ea typeface="微軟正黑體" panose="020B0604030504040204" pitchFamily="34" charset="-120"/>
                        </a:rPr>
                        <a:t>便利商店代收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C8E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800" dirty="0">
                          <a:solidFill>
                            <a:schemeClr val="bg1"/>
                          </a:solidFill>
                          <a:latin typeface="+mn-lt"/>
                          <a:ea typeface="微軟正黑體" panose="020B0604030504040204" pitchFamily="34" charset="-120"/>
                        </a:rPr>
                        <a:t>郵局匯款或劃撥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C8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021804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800" dirty="0">
                          <a:solidFill>
                            <a:schemeClr val="bg1"/>
                          </a:solidFill>
                          <a:latin typeface="+mn-lt"/>
                          <a:ea typeface="微軟正黑體" panose="020B0604030504040204" pitchFamily="34" charset="-120"/>
                        </a:rPr>
                        <a:t>支票繳款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C8E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>
                          <a:solidFill>
                            <a:schemeClr val="bg1"/>
                          </a:solidFill>
                          <a:latin typeface="+mn-lt"/>
                          <a:ea typeface="微軟正黑體" panose="020B0604030504040204" pitchFamily="34" charset="-120"/>
                        </a:rPr>
                        <a:t>e-Bill </a:t>
                      </a:r>
                      <a:r>
                        <a:rPr lang="zh-TW" altLang="en-US" sz="2800" dirty="0">
                          <a:solidFill>
                            <a:schemeClr val="bg1"/>
                          </a:solidFill>
                          <a:latin typeface="+mn-lt"/>
                          <a:ea typeface="微軟正黑體" panose="020B0604030504040204" pitchFamily="34" charset="-120"/>
                        </a:rPr>
                        <a:t>全國繳費網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C8E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800" dirty="0">
                          <a:solidFill>
                            <a:schemeClr val="bg1"/>
                          </a:solidFill>
                          <a:latin typeface="+mn-lt"/>
                          <a:ea typeface="微軟正黑體" panose="020B0604030504040204" pitchFamily="34" charset="-120"/>
                        </a:rPr>
                        <a:t>電話語音繳款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C8E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800" dirty="0">
                          <a:solidFill>
                            <a:schemeClr val="bg1"/>
                          </a:solidFill>
                          <a:latin typeface="+mn-lt"/>
                          <a:ea typeface="微軟正黑體" panose="020B0604030504040204" pitchFamily="34" charset="-120"/>
                        </a:rPr>
                        <a:t>跨行匯款繳款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C8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6559821"/>
                  </a:ext>
                </a:extLst>
              </a:tr>
            </a:tbl>
          </a:graphicData>
        </a:graphic>
      </p:graphicFrame>
      <p:pic>
        <p:nvPicPr>
          <p:cNvPr id="6" name="圖片 5">
            <a:extLst>
              <a:ext uri="{FF2B5EF4-FFF2-40B4-BE49-F238E27FC236}">
                <a16:creationId xmlns:a16="http://schemas.microsoft.com/office/drawing/2014/main" id="{9FEB98E4-4655-453A-AEC7-2684563724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8449" y="37127"/>
            <a:ext cx="2022050" cy="1991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03160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字方塊 9">
            <a:extLst>
              <a:ext uri="{FF2B5EF4-FFF2-40B4-BE49-F238E27FC236}">
                <a16:creationId xmlns:a16="http://schemas.microsoft.com/office/drawing/2014/main" id="{CEA290CC-08AB-45A8-946F-435409A544C6}"/>
              </a:ext>
            </a:extLst>
          </p:cNvPr>
          <p:cNvSpPr txBox="1"/>
          <p:nvPr/>
        </p:nvSpPr>
        <p:spPr>
          <a:xfrm>
            <a:off x="119336" y="116632"/>
            <a:ext cx="1179773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6000" dirty="0">
                <a:latin typeface="+mn-lt"/>
                <a:ea typeface="微軟正黑體" panose="020B0604030504040204" pitchFamily="34" charset="-120"/>
              </a:rPr>
              <a:t>要怎麼剪卡？</a:t>
            </a:r>
            <a:endParaRPr lang="en-US" altLang="zh-TW" sz="2800" dirty="0">
              <a:latin typeface="+mn-lt"/>
              <a:ea typeface="微軟正黑體" panose="020B0604030504040204" pitchFamily="34" charset="-120"/>
            </a:endParaRPr>
          </a:p>
        </p:txBody>
      </p:sp>
      <p:sp>
        <p:nvSpPr>
          <p:cNvPr id="3" name="標題 1">
            <a:extLst>
              <a:ext uri="{FF2B5EF4-FFF2-40B4-BE49-F238E27FC236}">
                <a16:creationId xmlns:a16="http://schemas.microsoft.com/office/drawing/2014/main" id="{ED32FCF8-22D6-4866-841F-0206021C41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22770" y="3039095"/>
            <a:ext cx="12192000" cy="1470025"/>
          </a:xfrm>
        </p:spPr>
        <p:txBody>
          <a:bodyPr/>
          <a:lstStyle/>
          <a:p>
            <a:pPr algn="l">
              <a:lnSpc>
                <a:spcPct val="125000"/>
              </a:lnSpc>
            </a:pPr>
            <a:r>
              <a:rPr lang="zh-TW" altLang="en-US" sz="10000" dirty="0">
                <a:solidFill>
                  <a:srgbClr val="C00000"/>
                </a:solidFill>
              </a:rPr>
              <a:t>    發卡機構</a:t>
            </a:r>
            <a:br>
              <a:rPr lang="en-US" altLang="zh-TW" sz="10000" dirty="0">
                <a:solidFill>
                  <a:srgbClr val="C00000"/>
                </a:solidFill>
              </a:rPr>
            </a:br>
            <a:r>
              <a:rPr lang="zh-TW" altLang="en-US" sz="10000" dirty="0">
                <a:solidFill>
                  <a:srgbClr val="C00000"/>
                </a:solidFill>
              </a:rPr>
              <a:t> 都不希望你做這件事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D818CE91-EC4F-4C3B-BBB0-EF0DAAA30C6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35" t="13250" r="16926" b="14301"/>
          <a:stretch/>
        </p:blipFill>
        <p:spPr>
          <a:xfrm>
            <a:off x="7115687" y="590823"/>
            <a:ext cx="4398750" cy="2685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240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789610C-DF66-4142-8832-9D0C0399AD2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sz="11000" dirty="0">
                <a:solidFill>
                  <a:srgbClr val="0070C0"/>
                </a:solidFill>
                <a:latin typeface="+mn-lt"/>
              </a:rPr>
              <a:t>今天就到此結束！</a:t>
            </a:r>
          </a:p>
        </p:txBody>
      </p:sp>
    </p:spTree>
    <p:extLst>
      <p:ext uri="{BB962C8B-B14F-4D97-AF65-F5344CB8AC3E}">
        <p14:creationId xmlns:p14="http://schemas.microsoft.com/office/powerpoint/2010/main" val="10873678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A8E1683-8B65-497E-B186-4931483D2D4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/>
              <a:t>你覺得有這麼簡單的事嗎？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9F1A766-BDCA-49E8-8683-30A93C97CF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8696" y="4121018"/>
            <a:ext cx="4265192" cy="2800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5515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0F36618-572C-4334-BEEB-D0D76681E1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3208" y="764704"/>
            <a:ext cx="7176120" cy="1485201"/>
          </a:xfrm>
        </p:spPr>
        <p:txBody>
          <a:bodyPr/>
          <a:lstStyle/>
          <a:p>
            <a:pPr algn="l"/>
            <a:r>
              <a:rPr lang="zh-TW" altLang="en-US" dirty="0">
                <a:solidFill>
                  <a:srgbClr val="0070C0"/>
                </a:solidFill>
              </a:rPr>
              <a:t>消費者到店家購物</a:t>
            </a:r>
          </a:p>
        </p:txBody>
      </p:sp>
      <p:sp>
        <p:nvSpPr>
          <p:cNvPr id="5" name="標題 1">
            <a:extLst>
              <a:ext uri="{FF2B5EF4-FFF2-40B4-BE49-F238E27FC236}">
                <a16:creationId xmlns:a16="http://schemas.microsoft.com/office/drawing/2014/main" id="{242501B4-2E9B-4E34-9171-2FA76D1C6E90}"/>
              </a:ext>
            </a:extLst>
          </p:cNvPr>
          <p:cNvSpPr txBox="1">
            <a:spLocks/>
          </p:cNvSpPr>
          <p:nvPr/>
        </p:nvSpPr>
        <p:spPr bwMode="auto">
          <a:xfrm>
            <a:off x="5303728" y="1910663"/>
            <a:ext cx="6264696" cy="147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6600" b="0" kern="120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  <a:ea typeface="微軟正黑體" pitchFamily="34" charset="-120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algn="r"/>
            <a:r>
              <a:rPr kumimoji="0" lang="zh-TW" altLang="en-US" dirty="0">
                <a:solidFill>
                  <a:srgbClr val="0070C0"/>
                </a:solidFill>
              </a:rPr>
              <a:t>使用信用卡結帳</a:t>
            </a:r>
          </a:p>
        </p:txBody>
      </p:sp>
      <p:sp>
        <p:nvSpPr>
          <p:cNvPr id="7" name="標題 1">
            <a:extLst>
              <a:ext uri="{FF2B5EF4-FFF2-40B4-BE49-F238E27FC236}">
                <a16:creationId xmlns:a16="http://schemas.microsoft.com/office/drawing/2014/main" id="{9A22A334-5738-45E6-9155-22C35084A236}"/>
              </a:ext>
            </a:extLst>
          </p:cNvPr>
          <p:cNvSpPr txBox="1">
            <a:spLocks/>
          </p:cNvSpPr>
          <p:nvPr/>
        </p:nvSpPr>
        <p:spPr bwMode="auto">
          <a:xfrm>
            <a:off x="0" y="3849016"/>
            <a:ext cx="12192000" cy="147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6600" b="0" kern="120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  <a:ea typeface="微軟正黑體" pitchFamily="34" charset="-120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r>
              <a:rPr kumimoji="0" lang="zh-TW" altLang="en-US" sz="8000" dirty="0"/>
              <a:t>由 </a:t>
            </a:r>
            <a:r>
              <a:rPr kumimoji="0" lang="en-US" altLang="zh-TW" sz="20000" b="1" dirty="0">
                <a:solidFill>
                  <a:srgbClr val="C00000"/>
                </a:solidFill>
              </a:rPr>
              <a:t>5</a:t>
            </a:r>
            <a:r>
              <a:rPr kumimoji="0" lang="en-US" altLang="zh-TW" sz="8000" dirty="0"/>
              <a:t> </a:t>
            </a:r>
            <a:r>
              <a:rPr kumimoji="0" lang="zh-TW" altLang="en-US" sz="8000" dirty="0"/>
              <a:t>個不同的角色組成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BAF074F-8795-42A9-B02E-2DDE9F2F2DD4}"/>
              </a:ext>
            </a:extLst>
          </p:cNvPr>
          <p:cNvSpPr/>
          <p:nvPr/>
        </p:nvSpPr>
        <p:spPr>
          <a:xfrm>
            <a:off x="1847528" y="3789040"/>
            <a:ext cx="1440160" cy="20882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50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?</a:t>
            </a:r>
            <a:endParaRPr lang="zh-TW" altLang="en-US" sz="15000" dirty="0">
              <a:solidFill>
                <a:schemeClr val="tx1"/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1696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8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群組 51">
            <a:extLst>
              <a:ext uri="{FF2B5EF4-FFF2-40B4-BE49-F238E27FC236}">
                <a16:creationId xmlns:a16="http://schemas.microsoft.com/office/drawing/2014/main" id="{3AA1EC7B-235C-465C-B236-8B06A42DD2AD}"/>
              </a:ext>
            </a:extLst>
          </p:cNvPr>
          <p:cNvGrpSpPr/>
          <p:nvPr/>
        </p:nvGrpSpPr>
        <p:grpSpPr>
          <a:xfrm>
            <a:off x="8832304" y="629974"/>
            <a:ext cx="2952328" cy="2622198"/>
            <a:chOff x="4714043" y="779841"/>
            <a:chExt cx="2952328" cy="2622198"/>
          </a:xfrm>
        </p:grpSpPr>
        <p:sp>
          <p:nvSpPr>
            <p:cNvPr id="21" name="文字方塊 20">
              <a:extLst>
                <a:ext uri="{FF2B5EF4-FFF2-40B4-BE49-F238E27FC236}">
                  <a16:creationId xmlns:a16="http://schemas.microsoft.com/office/drawing/2014/main" id="{E1BA21BB-C3D8-4572-A929-4DC5AC2D712F}"/>
                </a:ext>
              </a:extLst>
            </p:cNvPr>
            <p:cNvSpPr txBox="1"/>
            <p:nvPr/>
          </p:nvSpPr>
          <p:spPr>
            <a:xfrm>
              <a:off x="4714043" y="779841"/>
              <a:ext cx="295232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3600" dirty="0">
                  <a:latin typeface="+mn-lt"/>
                  <a:ea typeface="微軟正黑體" panose="020B0604030504040204" pitchFamily="34" charset="-120"/>
                </a:rPr>
                <a:t>收單機構</a:t>
              </a:r>
            </a:p>
          </p:txBody>
        </p:sp>
        <p:pic>
          <p:nvPicPr>
            <p:cNvPr id="23" name="圖片 22">
              <a:extLst>
                <a:ext uri="{FF2B5EF4-FFF2-40B4-BE49-F238E27FC236}">
                  <a16:creationId xmlns:a16="http://schemas.microsoft.com/office/drawing/2014/main" id="{9BC1275A-FFBA-4D7E-85BA-B2CD5A2A1F6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713" r="20245"/>
            <a:stretch/>
          </p:blipFill>
          <p:spPr>
            <a:xfrm>
              <a:off x="5057588" y="1503694"/>
              <a:ext cx="2315706" cy="1898345"/>
            </a:xfrm>
            <a:prstGeom prst="rect">
              <a:avLst/>
            </a:prstGeom>
          </p:spPr>
        </p:pic>
      </p:grpSp>
      <p:grpSp>
        <p:nvGrpSpPr>
          <p:cNvPr id="50" name="群組 49">
            <a:extLst>
              <a:ext uri="{FF2B5EF4-FFF2-40B4-BE49-F238E27FC236}">
                <a16:creationId xmlns:a16="http://schemas.microsoft.com/office/drawing/2014/main" id="{3038B806-F2D5-4879-83FE-1ED27D1F0844}"/>
              </a:ext>
            </a:extLst>
          </p:cNvPr>
          <p:cNvGrpSpPr/>
          <p:nvPr/>
        </p:nvGrpSpPr>
        <p:grpSpPr>
          <a:xfrm>
            <a:off x="6650358" y="3802651"/>
            <a:ext cx="4054154" cy="2326915"/>
            <a:chOff x="161518" y="4198429"/>
            <a:chExt cx="4054154" cy="2326915"/>
          </a:xfrm>
        </p:grpSpPr>
        <p:sp>
          <p:nvSpPr>
            <p:cNvPr id="41" name="文字方塊 40">
              <a:extLst>
                <a:ext uri="{FF2B5EF4-FFF2-40B4-BE49-F238E27FC236}">
                  <a16:creationId xmlns:a16="http://schemas.microsoft.com/office/drawing/2014/main" id="{45A3C220-BC3B-45B8-98B7-D07902E48252}"/>
                </a:ext>
              </a:extLst>
            </p:cNvPr>
            <p:cNvSpPr txBox="1"/>
            <p:nvPr/>
          </p:nvSpPr>
          <p:spPr>
            <a:xfrm>
              <a:off x="729064" y="4198429"/>
              <a:ext cx="295232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3600" dirty="0">
                  <a:latin typeface="+mn-lt"/>
                  <a:ea typeface="微軟正黑體" panose="020B0604030504040204" pitchFamily="34" charset="-120"/>
                </a:rPr>
                <a:t>店家</a:t>
              </a:r>
            </a:p>
          </p:txBody>
        </p:sp>
        <p:pic>
          <p:nvPicPr>
            <p:cNvPr id="47" name="圖片 3" descr="259091-1411110UT767.jpg">
              <a:extLst>
                <a:ext uri="{FF2B5EF4-FFF2-40B4-BE49-F238E27FC236}">
                  <a16:creationId xmlns:a16="http://schemas.microsoft.com/office/drawing/2014/main" id="{B5F2AA42-CC72-4666-AA10-42E8406C3F4F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1518" y="4836696"/>
              <a:ext cx="4054154" cy="16886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9" name="群組 48">
            <a:extLst>
              <a:ext uri="{FF2B5EF4-FFF2-40B4-BE49-F238E27FC236}">
                <a16:creationId xmlns:a16="http://schemas.microsoft.com/office/drawing/2014/main" id="{749BC1F4-1033-4485-8D98-3A376842C667}"/>
              </a:ext>
            </a:extLst>
          </p:cNvPr>
          <p:cNvGrpSpPr/>
          <p:nvPr/>
        </p:nvGrpSpPr>
        <p:grpSpPr>
          <a:xfrm>
            <a:off x="1281700" y="3789040"/>
            <a:ext cx="4454260" cy="2258498"/>
            <a:chOff x="4671667" y="5055145"/>
            <a:chExt cx="4454260" cy="2258498"/>
          </a:xfrm>
        </p:grpSpPr>
        <p:sp>
          <p:nvSpPr>
            <p:cNvPr id="46" name="文字方塊 45">
              <a:extLst>
                <a:ext uri="{FF2B5EF4-FFF2-40B4-BE49-F238E27FC236}">
                  <a16:creationId xmlns:a16="http://schemas.microsoft.com/office/drawing/2014/main" id="{AECD835C-65D5-404C-92DA-671B2A5924C3}"/>
                </a:ext>
              </a:extLst>
            </p:cNvPr>
            <p:cNvSpPr txBox="1"/>
            <p:nvPr/>
          </p:nvSpPr>
          <p:spPr>
            <a:xfrm>
              <a:off x="5525527" y="5055145"/>
              <a:ext cx="295232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4000" dirty="0">
                  <a:latin typeface="+mn-lt"/>
                  <a:ea typeface="微軟正黑體" panose="020B0604030504040204" pitchFamily="34" charset="-120"/>
                </a:rPr>
                <a:t>持卡人</a:t>
              </a:r>
            </a:p>
          </p:txBody>
        </p:sp>
        <p:pic>
          <p:nvPicPr>
            <p:cNvPr id="48" name="圖片 47">
              <a:extLst>
                <a:ext uri="{FF2B5EF4-FFF2-40B4-BE49-F238E27FC236}">
                  <a16:creationId xmlns:a16="http://schemas.microsoft.com/office/drawing/2014/main" id="{137BACB1-A031-48B0-BF58-A13AC7A4C0A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71667" y="5621387"/>
              <a:ext cx="4454260" cy="1692256"/>
            </a:xfrm>
            <a:prstGeom prst="rect">
              <a:avLst/>
            </a:prstGeom>
          </p:spPr>
        </p:pic>
      </p:grpSp>
      <p:grpSp>
        <p:nvGrpSpPr>
          <p:cNvPr id="7" name="群組 6">
            <a:extLst>
              <a:ext uri="{FF2B5EF4-FFF2-40B4-BE49-F238E27FC236}">
                <a16:creationId xmlns:a16="http://schemas.microsoft.com/office/drawing/2014/main" id="{95DE9E65-F4DE-4930-B539-75A5AFB3238B}"/>
              </a:ext>
            </a:extLst>
          </p:cNvPr>
          <p:cNvGrpSpPr/>
          <p:nvPr/>
        </p:nvGrpSpPr>
        <p:grpSpPr>
          <a:xfrm>
            <a:off x="687850" y="629974"/>
            <a:ext cx="2952328" cy="2401315"/>
            <a:chOff x="687850" y="629974"/>
            <a:chExt cx="2952328" cy="2401315"/>
          </a:xfrm>
        </p:grpSpPr>
        <p:sp>
          <p:nvSpPr>
            <p:cNvPr id="4" name="文字方塊 3">
              <a:extLst>
                <a:ext uri="{FF2B5EF4-FFF2-40B4-BE49-F238E27FC236}">
                  <a16:creationId xmlns:a16="http://schemas.microsoft.com/office/drawing/2014/main" id="{1CF9014F-7A40-4624-9382-3BB944550ABC}"/>
                </a:ext>
              </a:extLst>
            </p:cNvPr>
            <p:cNvSpPr txBox="1"/>
            <p:nvPr/>
          </p:nvSpPr>
          <p:spPr>
            <a:xfrm>
              <a:off x="687850" y="629974"/>
              <a:ext cx="295232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3600" dirty="0">
                  <a:latin typeface="+mn-lt"/>
                  <a:ea typeface="微軟正黑體" panose="020B0604030504040204" pitchFamily="34" charset="-120"/>
                </a:rPr>
                <a:t>發卡機構</a:t>
              </a:r>
            </a:p>
          </p:txBody>
        </p:sp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01B51209-CD64-4FE4-90EF-6484E208172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7765" y="1252796"/>
              <a:ext cx="2547571" cy="1778493"/>
            </a:xfrm>
            <a:prstGeom prst="rect">
              <a:avLst/>
            </a:prstGeom>
          </p:spPr>
        </p:pic>
      </p:grp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BC737C68-A233-4150-9E7C-7805A49DE7D9}"/>
              </a:ext>
            </a:extLst>
          </p:cNvPr>
          <p:cNvGrpSpPr/>
          <p:nvPr/>
        </p:nvGrpSpPr>
        <p:grpSpPr>
          <a:xfrm>
            <a:off x="4380659" y="620688"/>
            <a:ext cx="3816424" cy="2390397"/>
            <a:chOff x="4415384" y="620688"/>
            <a:chExt cx="3816424" cy="2390397"/>
          </a:xfrm>
        </p:grpSpPr>
        <p:sp>
          <p:nvSpPr>
            <p:cNvPr id="27" name="文字方塊 26">
              <a:extLst>
                <a:ext uri="{FF2B5EF4-FFF2-40B4-BE49-F238E27FC236}">
                  <a16:creationId xmlns:a16="http://schemas.microsoft.com/office/drawing/2014/main" id="{30830C97-F4D4-4835-BAD6-41964A85AE24}"/>
                </a:ext>
              </a:extLst>
            </p:cNvPr>
            <p:cNvSpPr txBox="1"/>
            <p:nvPr/>
          </p:nvSpPr>
          <p:spPr>
            <a:xfrm>
              <a:off x="4415384" y="620688"/>
              <a:ext cx="381642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3600" dirty="0">
                  <a:latin typeface="+mn-lt"/>
                  <a:ea typeface="微軟正黑體" panose="020B0604030504040204" pitchFamily="34" charset="-120"/>
                </a:rPr>
                <a:t>國際信用卡組織</a:t>
              </a:r>
            </a:p>
          </p:txBody>
        </p:sp>
        <p:grpSp>
          <p:nvGrpSpPr>
            <p:cNvPr id="16" name="群組 15">
              <a:extLst>
                <a:ext uri="{FF2B5EF4-FFF2-40B4-BE49-F238E27FC236}">
                  <a16:creationId xmlns:a16="http://schemas.microsoft.com/office/drawing/2014/main" id="{DABFFCE0-6B5C-496F-A4CA-7F6AB1E3F85B}"/>
                </a:ext>
              </a:extLst>
            </p:cNvPr>
            <p:cNvGrpSpPr/>
            <p:nvPr/>
          </p:nvGrpSpPr>
          <p:grpSpPr>
            <a:xfrm>
              <a:off x="4583832" y="1308693"/>
              <a:ext cx="3438265" cy="1702392"/>
              <a:chOff x="4367808" y="1298655"/>
              <a:chExt cx="3438265" cy="1702392"/>
            </a:xfrm>
          </p:grpSpPr>
          <p:pic>
            <p:nvPicPr>
              <p:cNvPr id="6" name="圖片 5">
                <a:extLst>
                  <a:ext uri="{FF2B5EF4-FFF2-40B4-BE49-F238E27FC236}">
                    <a16:creationId xmlns:a16="http://schemas.microsoft.com/office/drawing/2014/main" id="{2C395919-F2E6-4A7A-A2AD-13F1022357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48674" y="2173047"/>
                <a:ext cx="828000" cy="828000"/>
              </a:xfrm>
              <a:prstGeom prst="rect">
                <a:avLst/>
              </a:prstGeom>
            </p:spPr>
          </p:pic>
          <p:pic>
            <p:nvPicPr>
              <p:cNvPr id="9" name="圖片 8">
                <a:extLst>
                  <a:ext uri="{FF2B5EF4-FFF2-40B4-BE49-F238E27FC236}">
                    <a16:creationId xmlns:a16="http://schemas.microsoft.com/office/drawing/2014/main" id="{8E6D7EF3-C433-43BA-8C1D-7B9E9FA4156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26073" y="2132856"/>
                <a:ext cx="1080000" cy="837000"/>
              </a:xfrm>
              <a:prstGeom prst="rect">
                <a:avLst/>
              </a:prstGeom>
            </p:spPr>
          </p:pic>
          <p:pic>
            <p:nvPicPr>
              <p:cNvPr id="11" name="圖片 10">
                <a:extLst>
                  <a:ext uri="{FF2B5EF4-FFF2-40B4-BE49-F238E27FC236}">
                    <a16:creationId xmlns:a16="http://schemas.microsoft.com/office/drawing/2014/main" id="{99FF00A1-E2BD-4EA7-899B-24A81382F1D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67808" y="2177007"/>
                <a:ext cx="1260000" cy="756000"/>
              </a:xfrm>
              <a:prstGeom prst="rect">
                <a:avLst/>
              </a:prstGeom>
            </p:spPr>
          </p:pic>
          <p:pic>
            <p:nvPicPr>
              <p:cNvPr id="13" name="圖片 12">
                <a:extLst>
                  <a:ext uri="{FF2B5EF4-FFF2-40B4-BE49-F238E27FC236}">
                    <a16:creationId xmlns:a16="http://schemas.microsoft.com/office/drawing/2014/main" id="{12E0F020-0FFB-4BE9-98A5-5A6D01A9B7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43118" y="1298655"/>
                <a:ext cx="1188000" cy="784080"/>
              </a:xfrm>
              <a:prstGeom prst="rect">
                <a:avLst/>
              </a:prstGeom>
            </p:spPr>
          </p:pic>
          <p:pic>
            <p:nvPicPr>
              <p:cNvPr id="15" name="圖片 14">
                <a:extLst>
                  <a:ext uri="{FF2B5EF4-FFF2-40B4-BE49-F238E27FC236}">
                    <a16:creationId xmlns:a16="http://schemas.microsoft.com/office/drawing/2014/main" id="{5B5DDEB6-286D-4036-8325-E096F92916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21340" y="1397409"/>
                <a:ext cx="1836000" cy="69768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429838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群組 51">
            <a:extLst>
              <a:ext uri="{FF2B5EF4-FFF2-40B4-BE49-F238E27FC236}">
                <a16:creationId xmlns:a16="http://schemas.microsoft.com/office/drawing/2014/main" id="{3AA1EC7B-235C-465C-B236-8B06A42DD2AD}"/>
              </a:ext>
            </a:extLst>
          </p:cNvPr>
          <p:cNvGrpSpPr>
            <a:grpSpLocks noChangeAspect="1"/>
          </p:cNvGrpSpPr>
          <p:nvPr/>
        </p:nvGrpSpPr>
        <p:grpSpPr>
          <a:xfrm>
            <a:off x="10153651" y="355939"/>
            <a:ext cx="1919013" cy="1704429"/>
            <a:chOff x="4714043" y="779841"/>
            <a:chExt cx="2952328" cy="2622198"/>
          </a:xfrm>
        </p:grpSpPr>
        <p:sp>
          <p:nvSpPr>
            <p:cNvPr id="21" name="文字方塊 20">
              <a:extLst>
                <a:ext uri="{FF2B5EF4-FFF2-40B4-BE49-F238E27FC236}">
                  <a16:creationId xmlns:a16="http://schemas.microsoft.com/office/drawing/2014/main" id="{E1BA21BB-C3D8-4572-A929-4DC5AC2D712F}"/>
                </a:ext>
              </a:extLst>
            </p:cNvPr>
            <p:cNvSpPr txBox="1"/>
            <p:nvPr/>
          </p:nvSpPr>
          <p:spPr>
            <a:xfrm>
              <a:off x="4714043" y="779841"/>
              <a:ext cx="2952328" cy="615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latin typeface="+mn-lt"/>
                  <a:ea typeface="微軟正黑體" panose="020B0604030504040204" pitchFamily="34" charset="-120"/>
                </a:rPr>
                <a:t>收單機構</a:t>
              </a:r>
            </a:p>
          </p:txBody>
        </p:sp>
        <p:pic>
          <p:nvPicPr>
            <p:cNvPr id="23" name="圖片 22">
              <a:extLst>
                <a:ext uri="{FF2B5EF4-FFF2-40B4-BE49-F238E27FC236}">
                  <a16:creationId xmlns:a16="http://schemas.microsoft.com/office/drawing/2014/main" id="{9BC1275A-FFBA-4D7E-85BA-B2CD5A2A1F6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713" r="20245"/>
            <a:stretch/>
          </p:blipFill>
          <p:spPr>
            <a:xfrm>
              <a:off x="5057588" y="1503694"/>
              <a:ext cx="2315706" cy="1898345"/>
            </a:xfrm>
            <a:prstGeom prst="rect">
              <a:avLst/>
            </a:prstGeom>
          </p:spPr>
        </p:pic>
      </p:grpSp>
      <p:grpSp>
        <p:nvGrpSpPr>
          <p:cNvPr id="50" name="群組 49">
            <a:extLst>
              <a:ext uri="{FF2B5EF4-FFF2-40B4-BE49-F238E27FC236}">
                <a16:creationId xmlns:a16="http://schemas.microsoft.com/office/drawing/2014/main" id="{3038B806-F2D5-4879-83FE-1ED27D1F0844}"/>
              </a:ext>
            </a:extLst>
          </p:cNvPr>
          <p:cNvGrpSpPr>
            <a:grpSpLocks noChangeAspect="1"/>
          </p:cNvGrpSpPr>
          <p:nvPr/>
        </p:nvGrpSpPr>
        <p:grpSpPr>
          <a:xfrm>
            <a:off x="9264352" y="5012849"/>
            <a:ext cx="2635198" cy="1512495"/>
            <a:chOff x="161518" y="4198429"/>
            <a:chExt cx="4054154" cy="2326915"/>
          </a:xfrm>
        </p:grpSpPr>
        <p:sp>
          <p:nvSpPr>
            <p:cNvPr id="41" name="文字方塊 40">
              <a:extLst>
                <a:ext uri="{FF2B5EF4-FFF2-40B4-BE49-F238E27FC236}">
                  <a16:creationId xmlns:a16="http://schemas.microsoft.com/office/drawing/2014/main" id="{45A3C220-BC3B-45B8-98B7-D07902E48252}"/>
                </a:ext>
              </a:extLst>
            </p:cNvPr>
            <p:cNvSpPr txBox="1"/>
            <p:nvPr/>
          </p:nvSpPr>
          <p:spPr>
            <a:xfrm>
              <a:off x="729064" y="4198429"/>
              <a:ext cx="295232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latin typeface="+mn-lt"/>
                  <a:ea typeface="微軟正黑體" panose="020B0604030504040204" pitchFamily="34" charset="-120"/>
                </a:rPr>
                <a:t>店家</a:t>
              </a:r>
            </a:p>
          </p:txBody>
        </p:sp>
        <p:pic>
          <p:nvPicPr>
            <p:cNvPr id="47" name="圖片 3" descr="259091-1411110UT767.jpg">
              <a:extLst>
                <a:ext uri="{FF2B5EF4-FFF2-40B4-BE49-F238E27FC236}">
                  <a16:creationId xmlns:a16="http://schemas.microsoft.com/office/drawing/2014/main" id="{B5F2AA42-CC72-4666-AA10-42E8406C3F4F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1518" y="4836696"/>
              <a:ext cx="4054154" cy="16886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9" name="群組 48">
            <a:extLst>
              <a:ext uri="{FF2B5EF4-FFF2-40B4-BE49-F238E27FC236}">
                <a16:creationId xmlns:a16="http://schemas.microsoft.com/office/drawing/2014/main" id="{749BC1F4-1033-4485-8D98-3A376842C667}"/>
              </a:ext>
            </a:extLst>
          </p:cNvPr>
          <p:cNvGrpSpPr>
            <a:grpSpLocks noChangeAspect="1"/>
          </p:cNvGrpSpPr>
          <p:nvPr/>
        </p:nvGrpSpPr>
        <p:grpSpPr>
          <a:xfrm>
            <a:off x="263352" y="4999240"/>
            <a:ext cx="2895272" cy="1468024"/>
            <a:chOff x="4671667" y="5055145"/>
            <a:chExt cx="4454260" cy="2258498"/>
          </a:xfrm>
        </p:grpSpPr>
        <p:sp>
          <p:nvSpPr>
            <p:cNvPr id="46" name="文字方塊 45">
              <a:extLst>
                <a:ext uri="{FF2B5EF4-FFF2-40B4-BE49-F238E27FC236}">
                  <a16:creationId xmlns:a16="http://schemas.microsoft.com/office/drawing/2014/main" id="{AECD835C-65D5-404C-92DA-671B2A5924C3}"/>
                </a:ext>
              </a:extLst>
            </p:cNvPr>
            <p:cNvSpPr txBox="1"/>
            <p:nvPr/>
          </p:nvSpPr>
          <p:spPr>
            <a:xfrm>
              <a:off x="5525528" y="5055145"/>
              <a:ext cx="2952328" cy="615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latin typeface="+mn-lt"/>
                  <a:ea typeface="微軟正黑體" panose="020B0604030504040204" pitchFamily="34" charset="-120"/>
                </a:rPr>
                <a:t>持卡人</a:t>
              </a:r>
            </a:p>
          </p:txBody>
        </p:sp>
        <p:pic>
          <p:nvPicPr>
            <p:cNvPr id="48" name="圖片 47">
              <a:extLst>
                <a:ext uri="{FF2B5EF4-FFF2-40B4-BE49-F238E27FC236}">
                  <a16:creationId xmlns:a16="http://schemas.microsoft.com/office/drawing/2014/main" id="{137BACB1-A031-48B0-BF58-A13AC7A4C0A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671667" y="5621387"/>
              <a:ext cx="4454260" cy="1692256"/>
            </a:xfrm>
            <a:prstGeom prst="rect">
              <a:avLst/>
            </a:prstGeom>
          </p:spPr>
        </p:pic>
      </p:grpSp>
      <p:grpSp>
        <p:nvGrpSpPr>
          <p:cNvPr id="7" name="群組 6">
            <a:extLst>
              <a:ext uri="{FF2B5EF4-FFF2-40B4-BE49-F238E27FC236}">
                <a16:creationId xmlns:a16="http://schemas.microsoft.com/office/drawing/2014/main" id="{95DE9E65-F4DE-4930-B539-75A5AFB3238B}"/>
              </a:ext>
            </a:extLst>
          </p:cNvPr>
          <p:cNvGrpSpPr>
            <a:grpSpLocks noChangeAspect="1"/>
          </p:cNvGrpSpPr>
          <p:nvPr/>
        </p:nvGrpSpPr>
        <p:grpSpPr>
          <a:xfrm>
            <a:off x="119336" y="332656"/>
            <a:ext cx="1919011" cy="1621011"/>
            <a:chOff x="687850" y="629974"/>
            <a:chExt cx="2952328" cy="2493866"/>
          </a:xfrm>
        </p:grpSpPr>
        <p:sp>
          <p:nvSpPr>
            <p:cNvPr id="4" name="文字方塊 3">
              <a:extLst>
                <a:ext uri="{FF2B5EF4-FFF2-40B4-BE49-F238E27FC236}">
                  <a16:creationId xmlns:a16="http://schemas.microsoft.com/office/drawing/2014/main" id="{1CF9014F-7A40-4624-9382-3BB944550ABC}"/>
                </a:ext>
              </a:extLst>
            </p:cNvPr>
            <p:cNvSpPr txBox="1"/>
            <p:nvPr/>
          </p:nvSpPr>
          <p:spPr>
            <a:xfrm>
              <a:off x="687850" y="629974"/>
              <a:ext cx="2952328" cy="615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latin typeface="+mn-lt"/>
                  <a:ea typeface="微軟正黑體" panose="020B0604030504040204" pitchFamily="34" charset="-120"/>
                </a:rPr>
                <a:t>發卡機構</a:t>
              </a:r>
            </a:p>
          </p:txBody>
        </p:sp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01B51209-CD64-4FE4-90EF-6484E208172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7766" y="1345350"/>
              <a:ext cx="2547571" cy="1778490"/>
            </a:xfrm>
            <a:prstGeom prst="rect">
              <a:avLst/>
            </a:prstGeom>
          </p:spPr>
        </p:pic>
      </p:grpSp>
      <p:grpSp>
        <p:nvGrpSpPr>
          <p:cNvPr id="210" name="群組 209">
            <a:extLst>
              <a:ext uri="{FF2B5EF4-FFF2-40B4-BE49-F238E27FC236}">
                <a16:creationId xmlns:a16="http://schemas.microsoft.com/office/drawing/2014/main" id="{96E85E15-BBDA-43FE-A4FB-7C93481E27E0}"/>
              </a:ext>
            </a:extLst>
          </p:cNvPr>
          <p:cNvGrpSpPr/>
          <p:nvPr/>
        </p:nvGrpSpPr>
        <p:grpSpPr>
          <a:xfrm>
            <a:off x="10098409" y="2512792"/>
            <a:ext cx="875663" cy="2145648"/>
            <a:chOff x="3504361" y="2363472"/>
            <a:chExt cx="875663" cy="2145648"/>
          </a:xfrm>
        </p:grpSpPr>
        <p:grpSp>
          <p:nvGrpSpPr>
            <p:cNvPr id="9" name="群組 8">
              <a:extLst>
                <a:ext uri="{FF2B5EF4-FFF2-40B4-BE49-F238E27FC236}">
                  <a16:creationId xmlns:a16="http://schemas.microsoft.com/office/drawing/2014/main" id="{9E6F6BCC-768F-41E0-8790-8D6A1ABC35D8}"/>
                </a:ext>
              </a:extLst>
            </p:cNvPr>
            <p:cNvGrpSpPr/>
            <p:nvPr/>
          </p:nvGrpSpPr>
          <p:grpSpPr>
            <a:xfrm>
              <a:off x="3772206" y="2363472"/>
              <a:ext cx="324002" cy="2145648"/>
              <a:chOff x="9654536" y="2588968"/>
              <a:chExt cx="324002" cy="2145648"/>
            </a:xfrm>
          </p:grpSpPr>
          <p:grpSp>
            <p:nvGrpSpPr>
              <p:cNvPr id="77" name="群組 76">
                <a:extLst>
                  <a:ext uri="{FF2B5EF4-FFF2-40B4-BE49-F238E27FC236}">
                    <a16:creationId xmlns:a16="http://schemas.microsoft.com/office/drawing/2014/main" id="{98C4831E-ED4A-41BA-A16B-2A5E0C940CC0}"/>
                  </a:ext>
                </a:extLst>
              </p:cNvPr>
              <p:cNvGrpSpPr/>
              <p:nvPr/>
            </p:nvGrpSpPr>
            <p:grpSpPr>
              <a:xfrm rot="21600000">
                <a:off x="9654538" y="2649075"/>
                <a:ext cx="324000" cy="2085541"/>
                <a:chOff x="7026015" y="3323499"/>
                <a:chExt cx="324000" cy="2085541"/>
              </a:xfrm>
            </p:grpSpPr>
            <p:pic>
              <p:nvPicPr>
                <p:cNvPr id="78" name="Picture 9" descr="D:\My Documents\Talks\@Arts\Handdrawn\arrow-red-up8.png">
                  <a:extLst>
                    <a:ext uri="{FF2B5EF4-FFF2-40B4-BE49-F238E27FC236}">
                      <a16:creationId xmlns:a16="http://schemas.microsoft.com/office/drawing/2014/main" id="{BBD71CA1-A8A3-449E-8A05-5D40FEF26538}"/>
                    </a:ext>
                  </a:extLst>
                </p:cNvPr>
                <p:cNvPicPr preferRelativeResize="0">
                  <a:picLocks noChangeArrowheads="1"/>
                </p:cNvPicPr>
                <p:nvPr/>
              </p:nvPicPr>
              <p:blipFill>
                <a:blip r:embed="rId7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0800000" flipH="1">
                  <a:off x="7026015" y="3789040"/>
                  <a:ext cx="324000" cy="16200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79" name="Picture 32" descr="D:\My Documents\Talks\@Arts\Handdrawn\line-horiz-black13.png">
                  <a:extLst>
                    <a:ext uri="{FF2B5EF4-FFF2-40B4-BE49-F238E27FC236}">
                      <a16:creationId xmlns:a16="http://schemas.microsoft.com/office/drawing/2014/main" id="{5A025225-B7E1-411F-BAFA-826A0177971A}"/>
                    </a:ext>
                  </a:extLst>
                </p:cNvPr>
                <p:cNvPicPr preferRelativeResize="0">
                  <a:picLocks noChangeArrowheads="1"/>
                </p:cNvPicPr>
                <p:nvPr/>
              </p:nvPicPr>
              <p:blipFill>
                <a:blip r:embed="rId8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6200000">
                  <a:off x="6288014" y="4115499"/>
                  <a:ext cx="1800000" cy="2160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pic>
            <p:nvPicPr>
              <p:cNvPr id="80" name="Picture 9" descr="D:\My Documents\Talks\@Arts\Handdrawn\arrow-red-up8.png">
                <a:extLst>
                  <a:ext uri="{FF2B5EF4-FFF2-40B4-BE49-F238E27FC236}">
                    <a16:creationId xmlns:a16="http://schemas.microsoft.com/office/drawing/2014/main" id="{D4119969-DBFC-4974-A586-924864EF792E}"/>
                  </a:ext>
                </a:extLst>
              </p:cNvPr>
              <p:cNvPicPr preferRelativeResize="0">
                <a:picLocks noChangeArrowheads="1"/>
              </p:cNvPicPr>
              <p:nvPr/>
            </p:nvPicPr>
            <p:blipFill>
              <a:blip r:embed="rId7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9654536" y="2588968"/>
                <a:ext cx="324000" cy="1620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141" name="群組 140">
              <a:extLst>
                <a:ext uri="{FF2B5EF4-FFF2-40B4-BE49-F238E27FC236}">
                  <a16:creationId xmlns:a16="http://schemas.microsoft.com/office/drawing/2014/main" id="{046A550B-AB66-4688-9F0B-23A301CEF7F0}"/>
                </a:ext>
              </a:extLst>
            </p:cNvPr>
            <p:cNvGrpSpPr/>
            <p:nvPr/>
          </p:nvGrpSpPr>
          <p:grpSpPr>
            <a:xfrm>
              <a:off x="3504361" y="2855496"/>
              <a:ext cx="875663" cy="1092607"/>
              <a:chOff x="10428512" y="2996952"/>
              <a:chExt cx="875663" cy="1092607"/>
            </a:xfrm>
          </p:grpSpPr>
          <p:sp>
            <p:nvSpPr>
              <p:cNvPr id="84" name="矩形 83">
                <a:extLst>
                  <a:ext uri="{FF2B5EF4-FFF2-40B4-BE49-F238E27FC236}">
                    <a16:creationId xmlns:a16="http://schemas.microsoft.com/office/drawing/2014/main" id="{F0B111C2-851C-46E5-B3B0-B0C35B0DA77D}"/>
                  </a:ext>
                </a:extLst>
              </p:cNvPr>
              <p:cNvSpPr/>
              <p:nvPr/>
            </p:nvSpPr>
            <p:spPr>
              <a:xfrm>
                <a:off x="10578427" y="3121564"/>
                <a:ext cx="576000" cy="900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85" name="文字方塊 84">
                <a:extLst>
                  <a:ext uri="{FF2B5EF4-FFF2-40B4-BE49-F238E27FC236}">
                    <a16:creationId xmlns:a16="http://schemas.microsoft.com/office/drawing/2014/main" id="{C2F9E0D8-86E7-42EE-83A2-504FCBC0DEED}"/>
                  </a:ext>
                </a:extLst>
              </p:cNvPr>
              <p:cNvSpPr txBox="1"/>
              <p:nvPr/>
            </p:nvSpPr>
            <p:spPr>
              <a:xfrm>
                <a:off x="10428512" y="2996952"/>
                <a:ext cx="875663" cy="10926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25000"/>
                  </a:lnSpc>
                </a:pPr>
                <a:r>
                  <a:rPr lang="en-US" altLang="zh-TW" sz="2000" dirty="0">
                    <a:solidFill>
                      <a:srgbClr val="C00000"/>
                    </a:solidFill>
                    <a:latin typeface="+mn-lt"/>
                    <a:ea typeface="微軟正黑體" panose="020B0604030504040204" pitchFamily="34" charset="-120"/>
                  </a:rPr>
                  <a:t>(4)</a:t>
                </a:r>
              </a:p>
              <a:p>
                <a:pPr algn="ctr"/>
                <a:r>
                  <a:rPr lang="zh-TW" altLang="en-US" sz="2000" dirty="0">
                    <a:solidFill>
                      <a:srgbClr val="C00000"/>
                    </a:solidFill>
                    <a:latin typeface="+mn-lt"/>
                    <a:ea typeface="微軟正黑體" panose="020B0604030504040204" pitchFamily="34" charset="-120"/>
                  </a:rPr>
                  <a:t>交易</a:t>
                </a:r>
                <a:endParaRPr lang="en-US" altLang="zh-TW" sz="2000" dirty="0">
                  <a:solidFill>
                    <a:srgbClr val="C00000"/>
                  </a:solidFill>
                  <a:latin typeface="+mn-lt"/>
                  <a:ea typeface="微軟正黑體" panose="020B0604030504040204" pitchFamily="34" charset="-120"/>
                </a:endParaRPr>
              </a:p>
              <a:p>
                <a:pPr algn="ctr"/>
                <a:r>
                  <a:rPr lang="zh-TW" altLang="en-US" sz="2000" dirty="0">
                    <a:solidFill>
                      <a:srgbClr val="C00000"/>
                    </a:solidFill>
                    <a:latin typeface="+mn-lt"/>
                    <a:ea typeface="微軟正黑體" panose="020B0604030504040204" pitchFamily="34" charset="-120"/>
                  </a:rPr>
                  <a:t>授權</a:t>
                </a:r>
              </a:p>
            </p:txBody>
          </p:sp>
        </p:grpSp>
      </p:grpSp>
      <p:grpSp>
        <p:nvGrpSpPr>
          <p:cNvPr id="18" name="群組 17">
            <a:extLst>
              <a:ext uri="{FF2B5EF4-FFF2-40B4-BE49-F238E27FC236}">
                <a16:creationId xmlns:a16="http://schemas.microsoft.com/office/drawing/2014/main" id="{426BD366-7ACC-4C98-B6D6-2173B547B4BF}"/>
              </a:ext>
            </a:extLst>
          </p:cNvPr>
          <p:cNvGrpSpPr/>
          <p:nvPr/>
        </p:nvGrpSpPr>
        <p:grpSpPr>
          <a:xfrm>
            <a:off x="-96688" y="2507435"/>
            <a:ext cx="858223" cy="2085541"/>
            <a:chOff x="71208" y="2603507"/>
            <a:chExt cx="858223" cy="2085541"/>
          </a:xfrm>
        </p:grpSpPr>
        <p:grpSp>
          <p:nvGrpSpPr>
            <p:cNvPr id="53" name="群組 52">
              <a:extLst>
                <a:ext uri="{FF2B5EF4-FFF2-40B4-BE49-F238E27FC236}">
                  <a16:creationId xmlns:a16="http://schemas.microsoft.com/office/drawing/2014/main" id="{32012C74-6886-4EF1-9488-498038918DF4}"/>
                </a:ext>
              </a:extLst>
            </p:cNvPr>
            <p:cNvGrpSpPr/>
            <p:nvPr/>
          </p:nvGrpSpPr>
          <p:grpSpPr>
            <a:xfrm rot="10800000">
              <a:off x="335646" y="2603507"/>
              <a:ext cx="324000" cy="2085541"/>
              <a:chOff x="7026015" y="3323499"/>
              <a:chExt cx="324000" cy="2085541"/>
            </a:xfrm>
          </p:grpSpPr>
          <p:pic>
            <p:nvPicPr>
              <p:cNvPr id="55" name="Picture 9" descr="D:\My Documents\Talks\@Arts\Handdrawn\arrow-red-up8.png">
                <a:extLst>
                  <a:ext uri="{FF2B5EF4-FFF2-40B4-BE49-F238E27FC236}">
                    <a16:creationId xmlns:a16="http://schemas.microsoft.com/office/drawing/2014/main" id="{E0955A7A-B826-4E93-926D-647F19EBEE90}"/>
                  </a:ext>
                </a:extLst>
              </p:cNvPr>
              <p:cNvPicPr preferRelativeResize="0">
                <a:picLocks noChangeArrowheads="1"/>
              </p:cNvPicPr>
              <p:nvPr/>
            </p:nvPicPr>
            <p:blipFill>
              <a:blip r:embed="rId7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 flipH="1">
                <a:off x="7026015" y="3789040"/>
                <a:ext cx="324000" cy="1620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6" name="Picture 32" descr="D:\My Documents\Talks\@Arts\Handdrawn\line-horiz-black13.png">
                <a:extLst>
                  <a:ext uri="{FF2B5EF4-FFF2-40B4-BE49-F238E27FC236}">
                    <a16:creationId xmlns:a16="http://schemas.microsoft.com/office/drawing/2014/main" id="{FBA3C91E-F423-4FE9-8366-1981B4157FF4}"/>
                  </a:ext>
                </a:extLst>
              </p:cNvPr>
              <p:cNvPicPr preferRelativeResize="0">
                <a:picLocks noChangeArrowheads="1"/>
              </p:cNvPicPr>
              <p:nvPr/>
            </p:nvPicPr>
            <p:blipFill>
              <a:blip r:embed="rId8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6200000">
                <a:off x="6288014" y="4115499"/>
                <a:ext cx="1800000" cy="216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65651526-D9A8-4221-B6E4-1E95F5C25253}"/>
                </a:ext>
              </a:extLst>
            </p:cNvPr>
            <p:cNvSpPr/>
            <p:nvPr/>
          </p:nvSpPr>
          <p:spPr>
            <a:xfrm>
              <a:off x="221334" y="3327264"/>
              <a:ext cx="576000" cy="68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4" name="文字方塊 103">
              <a:extLst>
                <a:ext uri="{FF2B5EF4-FFF2-40B4-BE49-F238E27FC236}">
                  <a16:creationId xmlns:a16="http://schemas.microsoft.com/office/drawing/2014/main" id="{CF583FF8-1293-4252-A0B2-0225DE79A1C9}"/>
                </a:ext>
              </a:extLst>
            </p:cNvPr>
            <p:cNvSpPr txBox="1"/>
            <p:nvPr/>
          </p:nvSpPr>
          <p:spPr>
            <a:xfrm>
              <a:off x="71208" y="3237040"/>
              <a:ext cx="858223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5000"/>
                </a:lnSpc>
              </a:pPr>
              <a:r>
                <a:rPr lang="en-US" altLang="zh-TW" sz="2000" dirty="0">
                  <a:solidFill>
                    <a:srgbClr val="C00000"/>
                  </a:solidFill>
                  <a:latin typeface="+mn-lt"/>
                  <a:ea typeface="微軟正黑體" panose="020B0604030504040204" pitchFamily="34" charset="-120"/>
                </a:rPr>
                <a:t>(1)</a:t>
              </a:r>
            </a:p>
            <a:p>
              <a:pPr algn="ctr">
                <a:lnSpc>
                  <a:spcPct val="125000"/>
                </a:lnSpc>
              </a:pPr>
              <a:r>
                <a:rPr lang="zh-TW" altLang="en-US" sz="2000" dirty="0">
                  <a:solidFill>
                    <a:srgbClr val="C00000"/>
                  </a:solidFill>
                  <a:latin typeface="+mn-lt"/>
                  <a:ea typeface="微軟正黑體" panose="020B0604030504040204" pitchFamily="34" charset="-120"/>
                </a:rPr>
                <a:t>申請</a:t>
              </a:r>
            </a:p>
          </p:txBody>
        </p:sp>
      </p:grpSp>
      <p:grpSp>
        <p:nvGrpSpPr>
          <p:cNvPr id="105" name="群組 104">
            <a:extLst>
              <a:ext uri="{FF2B5EF4-FFF2-40B4-BE49-F238E27FC236}">
                <a16:creationId xmlns:a16="http://schemas.microsoft.com/office/drawing/2014/main" id="{05F10D5E-D93B-4277-B3A0-15D696177149}"/>
              </a:ext>
            </a:extLst>
          </p:cNvPr>
          <p:cNvGrpSpPr/>
          <p:nvPr/>
        </p:nvGrpSpPr>
        <p:grpSpPr>
          <a:xfrm>
            <a:off x="9456210" y="2527331"/>
            <a:ext cx="858223" cy="2085541"/>
            <a:chOff x="71208" y="2603507"/>
            <a:chExt cx="858223" cy="2085541"/>
          </a:xfrm>
        </p:grpSpPr>
        <p:grpSp>
          <p:nvGrpSpPr>
            <p:cNvPr id="106" name="群組 105">
              <a:extLst>
                <a:ext uri="{FF2B5EF4-FFF2-40B4-BE49-F238E27FC236}">
                  <a16:creationId xmlns:a16="http://schemas.microsoft.com/office/drawing/2014/main" id="{A9E49C3B-01A6-46F3-91CC-237CE4F04EF3}"/>
                </a:ext>
              </a:extLst>
            </p:cNvPr>
            <p:cNvGrpSpPr/>
            <p:nvPr/>
          </p:nvGrpSpPr>
          <p:grpSpPr>
            <a:xfrm rot="10800000">
              <a:off x="335646" y="2603507"/>
              <a:ext cx="324000" cy="2085541"/>
              <a:chOff x="7026015" y="3323499"/>
              <a:chExt cx="324000" cy="2085541"/>
            </a:xfrm>
          </p:grpSpPr>
          <p:pic>
            <p:nvPicPr>
              <p:cNvPr id="109" name="Picture 9" descr="D:\My Documents\Talks\@Arts\Handdrawn\arrow-red-up8.png">
                <a:extLst>
                  <a:ext uri="{FF2B5EF4-FFF2-40B4-BE49-F238E27FC236}">
                    <a16:creationId xmlns:a16="http://schemas.microsoft.com/office/drawing/2014/main" id="{AB3A6892-0218-446D-A921-2A68A659828D}"/>
                  </a:ext>
                </a:extLst>
              </p:cNvPr>
              <p:cNvPicPr preferRelativeResize="0">
                <a:picLocks noChangeArrowheads="1"/>
              </p:cNvPicPr>
              <p:nvPr/>
            </p:nvPicPr>
            <p:blipFill>
              <a:blip r:embed="rId7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 flipH="1">
                <a:off x="7026015" y="3789040"/>
                <a:ext cx="324000" cy="1620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0" name="Picture 32" descr="D:\My Documents\Talks\@Arts\Handdrawn\line-horiz-black13.png">
                <a:extLst>
                  <a:ext uri="{FF2B5EF4-FFF2-40B4-BE49-F238E27FC236}">
                    <a16:creationId xmlns:a16="http://schemas.microsoft.com/office/drawing/2014/main" id="{72D61E6F-6FF2-4290-A268-84DA1ADDCDA0}"/>
                  </a:ext>
                </a:extLst>
              </p:cNvPr>
              <p:cNvPicPr preferRelativeResize="0">
                <a:picLocks noChangeArrowheads="1"/>
              </p:cNvPicPr>
              <p:nvPr/>
            </p:nvPicPr>
            <p:blipFill>
              <a:blip r:embed="rId8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6200000">
                <a:off x="6288014" y="4115499"/>
                <a:ext cx="1800000" cy="216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07" name="矩形 106">
              <a:extLst>
                <a:ext uri="{FF2B5EF4-FFF2-40B4-BE49-F238E27FC236}">
                  <a16:creationId xmlns:a16="http://schemas.microsoft.com/office/drawing/2014/main" id="{858A129C-6BF5-4324-A9BF-149CD60BF0F0}"/>
                </a:ext>
              </a:extLst>
            </p:cNvPr>
            <p:cNvSpPr/>
            <p:nvPr/>
          </p:nvSpPr>
          <p:spPr>
            <a:xfrm>
              <a:off x="221334" y="3327264"/>
              <a:ext cx="576000" cy="68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8" name="文字方塊 107">
              <a:extLst>
                <a:ext uri="{FF2B5EF4-FFF2-40B4-BE49-F238E27FC236}">
                  <a16:creationId xmlns:a16="http://schemas.microsoft.com/office/drawing/2014/main" id="{750F2F69-8B40-489A-ABBE-431886E315AC}"/>
                </a:ext>
              </a:extLst>
            </p:cNvPr>
            <p:cNvSpPr txBox="1"/>
            <p:nvPr/>
          </p:nvSpPr>
          <p:spPr>
            <a:xfrm>
              <a:off x="71208" y="3237040"/>
              <a:ext cx="858223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5000"/>
                </a:lnSpc>
              </a:pPr>
              <a:r>
                <a:rPr lang="en-US" altLang="zh-TW" sz="2000" dirty="0">
                  <a:solidFill>
                    <a:srgbClr val="C00000"/>
                  </a:solidFill>
                  <a:latin typeface="+mn-lt"/>
                  <a:ea typeface="微軟正黑體" panose="020B0604030504040204" pitchFamily="34" charset="-120"/>
                </a:rPr>
                <a:t>(1)</a:t>
              </a:r>
            </a:p>
            <a:p>
              <a:pPr algn="ctr">
                <a:lnSpc>
                  <a:spcPct val="125000"/>
                </a:lnSpc>
              </a:pPr>
              <a:r>
                <a:rPr lang="zh-TW" altLang="en-US" sz="2000" dirty="0">
                  <a:solidFill>
                    <a:srgbClr val="C00000"/>
                  </a:solidFill>
                  <a:latin typeface="+mn-lt"/>
                  <a:ea typeface="微軟正黑體" panose="020B0604030504040204" pitchFamily="34" charset="-120"/>
                </a:rPr>
                <a:t>簽約</a:t>
              </a:r>
            </a:p>
          </p:txBody>
        </p:sp>
      </p:grpSp>
      <p:grpSp>
        <p:nvGrpSpPr>
          <p:cNvPr id="20" name="群組 19">
            <a:extLst>
              <a:ext uri="{FF2B5EF4-FFF2-40B4-BE49-F238E27FC236}">
                <a16:creationId xmlns:a16="http://schemas.microsoft.com/office/drawing/2014/main" id="{8A37409A-C46B-4DBE-A077-CDCB5B0D8AE8}"/>
              </a:ext>
            </a:extLst>
          </p:cNvPr>
          <p:cNvGrpSpPr/>
          <p:nvPr/>
        </p:nvGrpSpPr>
        <p:grpSpPr>
          <a:xfrm>
            <a:off x="2207568" y="332656"/>
            <a:ext cx="2448056" cy="831381"/>
            <a:chOff x="2207568" y="680664"/>
            <a:chExt cx="2448056" cy="831381"/>
          </a:xfrm>
        </p:grpSpPr>
        <p:pic>
          <p:nvPicPr>
            <p:cNvPr id="26" name="Picture 9" descr="D:\My Documents\Talks\@Arts\Handdrawn\arrow-red-up8.png">
              <a:extLst>
                <a:ext uri="{FF2B5EF4-FFF2-40B4-BE49-F238E27FC236}">
                  <a16:creationId xmlns:a16="http://schemas.microsoft.com/office/drawing/2014/main" id="{A2240AD7-19D4-4941-BAE6-E5003545352A}"/>
                </a:ext>
              </a:extLst>
            </p:cNvPr>
            <p:cNvPicPr preferRelativeResize="0">
              <a:picLocks noChangeArrowheads="1"/>
            </p:cNvPicPr>
            <p:nvPr/>
          </p:nvPicPr>
          <p:blipFill>
            <a:blip r:embed="rId7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 flipH="1">
              <a:off x="3017568" y="99256"/>
              <a:ext cx="324000" cy="1944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8" name="Picture 32" descr="D:\My Documents\Talks\@Arts\Handdrawn\line-horiz-black13.png">
              <a:extLst>
                <a:ext uri="{FF2B5EF4-FFF2-40B4-BE49-F238E27FC236}">
                  <a16:creationId xmlns:a16="http://schemas.microsoft.com/office/drawing/2014/main" id="{5D8FE3CA-5C8E-47F2-945B-735A3C7D05C1}"/>
                </a:ext>
              </a:extLst>
            </p:cNvPr>
            <p:cNvPicPr preferRelativeResize="0">
              <a:picLocks noChangeArrowheads="1"/>
            </p:cNvPicPr>
            <p:nvPr/>
          </p:nvPicPr>
          <p:blipFill>
            <a:blip r:embed="rId8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31696" y="960702"/>
              <a:ext cx="1764000" cy="205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5" name="Picture 9" descr="D:\My Documents\Talks\@Arts\Handdrawn\arrow-red-up8.png">
              <a:extLst>
                <a:ext uri="{FF2B5EF4-FFF2-40B4-BE49-F238E27FC236}">
                  <a16:creationId xmlns:a16="http://schemas.microsoft.com/office/drawing/2014/main" id="{ACCFF4D5-2927-4151-ADAF-018CEC5D9875}"/>
                </a:ext>
              </a:extLst>
            </p:cNvPr>
            <p:cNvPicPr preferRelativeResize="0">
              <a:picLocks noChangeArrowheads="1"/>
            </p:cNvPicPr>
            <p:nvPr/>
          </p:nvPicPr>
          <p:blipFill>
            <a:blip r:embed="rId7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 flipH="1">
              <a:off x="3521624" y="94826"/>
              <a:ext cx="324000" cy="1944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7" name="群組 16">
              <a:extLst>
                <a:ext uri="{FF2B5EF4-FFF2-40B4-BE49-F238E27FC236}">
                  <a16:creationId xmlns:a16="http://schemas.microsoft.com/office/drawing/2014/main" id="{9ED43D15-55BE-4DEF-987C-DB67126B3B8E}"/>
                </a:ext>
              </a:extLst>
            </p:cNvPr>
            <p:cNvGrpSpPr/>
            <p:nvPr/>
          </p:nvGrpSpPr>
          <p:grpSpPr>
            <a:xfrm>
              <a:off x="2675712" y="680664"/>
              <a:ext cx="1504069" cy="831381"/>
              <a:chOff x="6035610" y="3488087"/>
              <a:chExt cx="1504069" cy="831381"/>
            </a:xfrm>
          </p:grpSpPr>
          <p:sp>
            <p:nvSpPr>
              <p:cNvPr id="94" name="矩形 93">
                <a:extLst>
                  <a:ext uri="{FF2B5EF4-FFF2-40B4-BE49-F238E27FC236}">
                    <a16:creationId xmlns:a16="http://schemas.microsoft.com/office/drawing/2014/main" id="{0E8DE2DB-B11E-4AF7-9950-F03D1C1486A4}"/>
                  </a:ext>
                </a:extLst>
              </p:cNvPr>
              <p:cNvSpPr/>
              <p:nvPr/>
            </p:nvSpPr>
            <p:spPr>
              <a:xfrm>
                <a:off x="6245718" y="3613246"/>
                <a:ext cx="1044000" cy="684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00" name="文字方塊 99">
                <a:extLst>
                  <a:ext uri="{FF2B5EF4-FFF2-40B4-BE49-F238E27FC236}">
                    <a16:creationId xmlns:a16="http://schemas.microsoft.com/office/drawing/2014/main" id="{A4E7A8FE-7F1E-4DC5-A04E-D55EBC506A77}"/>
                  </a:ext>
                </a:extLst>
              </p:cNvPr>
              <p:cNvSpPr txBox="1"/>
              <p:nvPr/>
            </p:nvSpPr>
            <p:spPr>
              <a:xfrm>
                <a:off x="6035610" y="3488087"/>
                <a:ext cx="1504069" cy="8313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25000"/>
                  </a:lnSpc>
                </a:pPr>
                <a:r>
                  <a:rPr lang="en-US" altLang="zh-TW" sz="2000" dirty="0">
                    <a:solidFill>
                      <a:srgbClr val="C00000"/>
                    </a:solidFill>
                    <a:latin typeface="+mn-lt"/>
                    <a:ea typeface="微軟正黑體" panose="020B0604030504040204" pitchFamily="34" charset="-120"/>
                  </a:rPr>
                  <a:t>(4)</a:t>
                </a:r>
              </a:p>
              <a:p>
                <a:pPr algn="ctr">
                  <a:lnSpc>
                    <a:spcPct val="125000"/>
                  </a:lnSpc>
                </a:pPr>
                <a:r>
                  <a:rPr lang="zh-TW" altLang="en-US" sz="2000" dirty="0">
                    <a:solidFill>
                      <a:srgbClr val="C00000"/>
                    </a:solidFill>
                    <a:latin typeface="+mn-lt"/>
                    <a:ea typeface="微軟正黑體" panose="020B0604030504040204" pitchFamily="34" charset="-120"/>
                  </a:rPr>
                  <a:t>交易授權</a:t>
                </a:r>
              </a:p>
            </p:txBody>
          </p:sp>
        </p:grpSp>
      </p:grpSp>
      <p:grpSp>
        <p:nvGrpSpPr>
          <p:cNvPr id="126" name="群組 125">
            <a:extLst>
              <a:ext uri="{FF2B5EF4-FFF2-40B4-BE49-F238E27FC236}">
                <a16:creationId xmlns:a16="http://schemas.microsoft.com/office/drawing/2014/main" id="{8578A1DA-522E-4DFE-9D11-BD4A2170808F}"/>
              </a:ext>
            </a:extLst>
          </p:cNvPr>
          <p:cNvGrpSpPr/>
          <p:nvPr/>
        </p:nvGrpSpPr>
        <p:grpSpPr>
          <a:xfrm>
            <a:off x="7608168" y="332656"/>
            <a:ext cx="2448056" cy="831381"/>
            <a:chOff x="2207568" y="680664"/>
            <a:chExt cx="2448056" cy="831381"/>
          </a:xfrm>
        </p:grpSpPr>
        <p:pic>
          <p:nvPicPr>
            <p:cNvPr id="127" name="Picture 9" descr="D:\My Documents\Talks\@Arts\Handdrawn\arrow-red-up8.png">
              <a:extLst>
                <a:ext uri="{FF2B5EF4-FFF2-40B4-BE49-F238E27FC236}">
                  <a16:creationId xmlns:a16="http://schemas.microsoft.com/office/drawing/2014/main" id="{94284008-2EF4-4633-8AC3-E7297E86EF05}"/>
                </a:ext>
              </a:extLst>
            </p:cNvPr>
            <p:cNvPicPr preferRelativeResize="0">
              <a:picLocks noChangeArrowheads="1"/>
            </p:cNvPicPr>
            <p:nvPr/>
          </p:nvPicPr>
          <p:blipFill>
            <a:blip r:embed="rId7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 flipH="1">
              <a:off x="3017568" y="99256"/>
              <a:ext cx="324000" cy="1944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8" name="Picture 32" descr="D:\My Documents\Talks\@Arts\Handdrawn\line-horiz-black13.png">
              <a:extLst>
                <a:ext uri="{FF2B5EF4-FFF2-40B4-BE49-F238E27FC236}">
                  <a16:creationId xmlns:a16="http://schemas.microsoft.com/office/drawing/2014/main" id="{B87C9F1A-6524-4312-A33C-995FF7D3ED35}"/>
                </a:ext>
              </a:extLst>
            </p:cNvPr>
            <p:cNvPicPr preferRelativeResize="0">
              <a:picLocks noChangeArrowheads="1"/>
            </p:cNvPicPr>
            <p:nvPr/>
          </p:nvPicPr>
          <p:blipFill>
            <a:blip r:embed="rId8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31696" y="960702"/>
              <a:ext cx="1764000" cy="205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9" name="Picture 9" descr="D:\My Documents\Talks\@Arts\Handdrawn\arrow-red-up8.png">
              <a:extLst>
                <a:ext uri="{FF2B5EF4-FFF2-40B4-BE49-F238E27FC236}">
                  <a16:creationId xmlns:a16="http://schemas.microsoft.com/office/drawing/2014/main" id="{FA615DE8-7096-4FFD-BBAA-368997B12E57}"/>
                </a:ext>
              </a:extLst>
            </p:cNvPr>
            <p:cNvPicPr preferRelativeResize="0">
              <a:picLocks noChangeArrowheads="1"/>
            </p:cNvPicPr>
            <p:nvPr/>
          </p:nvPicPr>
          <p:blipFill>
            <a:blip r:embed="rId7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 flipH="1">
              <a:off x="3521624" y="94826"/>
              <a:ext cx="324000" cy="1944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30" name="群組 129">
              <a:extLst>
                <a:ext uri="{FF2B5EF4-FFF2-40B4-BE49-F238E27FC236}">
                  <a16:creationId xmlns:a16="http://schemas.microsoft.com/office/drawing/2014/main" id="{1086615D-B22A-4938-8FE4-8EE438B5AC51}"/>
                </a:ext>
              </a:extLst>
            </p:cNvPr>
            <p:cNvGrpSpPr/>
            <p:nvPr/>
          </p:nvGrpSpPr>
          <p:grpSpPr>
            <a:xfrm>
              <a:off x="2675712" y="680664"/>
              <a:ext cx="1504069" cy="831381"/>
              <a:chOff x="6035610" y="3488087"/>
              <a:chExt cx="1504069" cy="831381"/>
            </a:xfrm>
          </p:grpSpPr>
          <p:sp>
            <p:nvSpPr>
              <p:cNvPr id="131" name="矩形 130">
                <a:extLst>
                  <a:ext uri="{FF2B5EF4-FFF2-40B4-BE49-F238E27FC236}">
                    <a16:creationId xmlns:a16="http://schemas.microsoft.com/office/drawing/2014/main" id="{A06A02AB-6D40-4E72-B2D3-560AF05C920E}"/>
                  </a:ext>
                </a:extLst>
              </p:cNvPr>
              <p:cNvSpPr/>
              <p:nvPr/>
            </p:nvSpPr>
            <p:spPr>
              <a:xfrm>
                <a:off x="6245718" y="3613246"/>
                <a:ext cx="1044000" cy="684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32" name="文字方塊 131">
                <a:extLst>
                  <a:ext uri="{FF2B5EF4-FFF2-40B4-BE49-F238E27FC236}">
                    <a16:creationId xmlns:a16="http://schemas.microsoft.com/office/drawing/2014/main" id="{62122737-D063-4F16-BA97-813B9BAA3F97}"/>
                  </a:ext>
                </a:extLst>
              </p:cNvPr>
              <p:cNvSpPr txBox="1"/>
              <p:nvPr/>
            </p:nvSpPr>
            <p:spPr>
              <a:xfrm>
                <a:off x="6035610" y="3488087"/>
                <a:ext cx="1504069" cy="8313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25000"/>
                  </a:lnSpc>
                </a:pPr>
                <a:r>
                  <a:rPr lang="en-US" altLang="zh-TW" sz="2000" dirty="0">
                    <a:solidFill>
                      <a:srgbClr val="C00000"/>
                    </a:solidFill>
                    <a:latin typeface="+mn-lt"/>
                    <a:ea typeface="微軟正黑體" panose="020B0604030504040204" pitchFamily="34" charset="-120"/>
                  </a:rPr>
                  <a:t>(4)</a:t>
                </a:r>
              </a:p>
              <a:p>
                <a:pPr algn="ctr">
                  <a:lnSpc>
                    <a:spcPct val="125000"/>
                  </a:lnSpc>
                </a:pPr>
                <a:r>
                  <a:rPr lang="zh-TW" altLang="en-US" sz="2000" dirty="0">
                    <a:solidFill>
                      <a:srgbClr val="C00000"/>
                    </a:solidFill>
                    <a:latin typeface="+mn-lt"/>
                    <a:ea typeface="微軟正黑體" panose="020B0604030504040204" pitchFamily="34" charset="-120"/>
                  </a:rPr>
                  <a:t>交易授權</a:t>
                </a:r>
              </a:p>
            </p:txBody>
          </p:sp>
        </p:grpSp>
      </p:grpSp>
      <p:grpSp>
        <p:nvGrpSpPr>
          <p:cNvPr id="140" name="群組 139">
            <a:extLst>
              <a:ext uri="{FF2B5EF4-FFF2-40B4-BE49-F238E27FC236}">
                <a16:creationId xmlns:a16="http://schemas.microsoft.com/office/drawing/2014/main" id="{A89FF1FC-61A3-4832-8655-148546E1F3EB}"/>
              </a:ext>
            </a:extLst>
          </p:cNvPr>
          <p:cNvGrpSpPr/>
          <p:nvPr/>
        </p:nvGrpSpPr>
        <p:grpSpPr>
          <a:xfrm>
            <a:off x="527320" y="2531499"/>
            <a:ext cx="858223" cy="2085541"/>
            <a:chOff x="1211488" y="2627571"/>
            <a:chExt cx="858223" cy="2085541"/>
          </a:xfrm>
        </p:grpSpPr>
        <p:grpSp>
          <p:nvGrpSpPr>
            <p:cNvPr id="61" name="群組 60">
              <a:extLst>
                <a:ext uri="{FF2B5EF4-FFF2-40B4-BE49-F238E27FC236}">
                  <a16:creationId xmlns:a16="http://schemas.microsoft.com/office/drawing/2014/main" id="{286DCDD8-83F6-4DBB-89EB-619545F51E2F}"/>
                </a:ext>
              </a:extLst>
            </p:cNvPr>
            <p:cNvGrpSpPr/>
            <p:nvPr/>
          </p:nvGrpSpPr>
          <p:grpSpPr>
            <a:xfrm>
              <a:off x="1487488" y="2627571"/>
              <a:ext cx="324000" cy="2085541"/>
              <a:chOff x="7026015" y="3323499"/>
              <a:chExt cx="324000" cy="2085541"/>
            </a:xfrm>
          </p:grpSpPr>
          <p:pic>
            <p:nvPicPr>
              <p:cNvPr id="65" name="Picture 9" descr="D:\My Documents\Talks\@Arts\Handdrawn\arrow-red-up8.png">
                <a:extLst>
                  <a:ext uri="{FF2B5EF4-FFF2-40B4-BE49-F238E27FC236}">
                    <a16:creationId xmlns:a16="http://schemas.microsoft.com/office/drawing/2014/main" id="{421BBB85-2FDE-410A-AA9F-25D4C5292CEC}"/>
                  </a:ext>
                </a:extLst>
              </p:cNvPr>
              <p:cNvPicPr preferRelativeResize="0">
                <a:picLocks noChangeArrowheads="1"/>
              </p:cNvPicPr>
              <p:nvPr/>
            </p:nvPicPr>
            <p:blipFill>
              <a:blip r:embed="rId7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 flipH="1">
                <a:off x="7026015" y="3789040"/>
                <a:ext cx="324000" cy="1620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66" name="Picture 32" descr="D:\My Documents\Talks\@Arts\Handdrawn\line-horiz-black13.png">
                <a:extLst>
                  <a:ext uri="{FF2B5EF4-FFF2-40B4-BE49-F238E27FC236}">
                    <a16:creationId xmlns:a16="http://schemas.microsoft.com/office/drawing/2014/main" id="{0E56E698-B133-4411-A72E-AAAACEC4BFAD}"/>
                  </a:ext>
                </a:extLst>
              </p:cNvPr>
              <p:cNvPicPr preferRelativeResize="0">
                <a:picLocks noChangeArrowheads="1"/>
              </p:cNvPicPr>
              <p:nvPr/>
            </p:nvPicPr>
            <p:blipFill>
              <a:blip r:embed="rId8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6200000">
                <a:off x="6288014" y="4115499"/>
                <a:ext cx="1800000" cy="216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139" name="群組 138">
              <a:extLst>
                <a:ext uri="{FF2B5EF4-FFF2-40B4-BE49-F238E27FC236}">
                  <a16:creationId xmlns:a16="http://schemas.microsoft.com/office/drawing/2014/main" id="{0A92F09C-B266-4FB7-8C89-5272DDB61959}"/>
                </a:ext>
              </a:extLst>
            </p:cNvPr>
            <p:cNvGrpSpPr/>
            <p:nvPr/>
          </p:nvGrpSpPr>
          <p:grpSpPr>
            <a:xfrm>
              <a:off x="1211488" y="3239178"/>
              <a:ext cx="858223" cy="861774"/>
              <a:chOff x="1781393" y="3140968"/>
              <a:chExt cx="858223" cy="861774"/>
            </a:xfrm>
          </p:grpSpPr>
          <p:sp>
            <p:nvSpPr>
              <p:cNvPr id="135" name="矩形 134">
                <a:extLst>
                  <a:ext uri="{FF2B5EF4-FFF2-40B4-BE49-F238E27FC236}">
                    <a16:creationId xmlns:a16="http://schemas.microsoft.com/office/drawing/2014/main" id="{9C1A5EA8-82DF-4636-B59D-52B2F4F01025}"/>
                  </a:ext>
                </a:extLst>
              </p:cNvPr>
              <p:cNvSpPr/>
              <p:nvPr/>
            </p:nvSpPr>
            <p:spPr>
              <a:xfrm>
                <a:off x="1931519" y="3231192"/>
                <a:ext cx="576000" cy="684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36" name="文字方塊 135">
                <a:extLst>
                  <a:ext uri="{FF2B5EF4-FFF2-40B4-BE49-F238E27FC236}">
                    <a16:creationId xmlns:a16="http://schemas.microsoft.com/office/drawing/2014/main" id="{934F1D8D-6828-4B48-868A-660BAD492A8D}"/>
                  </a:ext>
                </a:extLst>
              </p:cNvPr>
              <p:cNvSpPr txBox="1"/>
              <p:nvPr/>
            </p:nvSpPr>
            <p:spPr>
              <a:xfrm>
                <a:off x="1781393" y="3140968"/>
                <a:ext cx="858223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25000"/>
                  </a:lnSpc>
                </a:pPr>
                <a:r>
                  <a:rPr lang="en-US" altLang="zh-TW" sz="2000" dirty="0">
                    <a:solidFill>
                      <a:srgbClr val="C00000"/>
                    </a:solidFill>
                    <a:latin typeface="+mn-lt"/>
                    <a:ea typeface="微軟正黑體" panose="020B0604030504040204" pitchFamily="34" charset="-120"/>
                  </a:rPr>
                  <a:t>(2)</a:t>
                </a:r>
              </a:p>
              <a:p>
                <a:pPr algn="ctr">
                  <a:lnSpc>
                    <a:spcPct val="125000"/>
                  </a:lnSpc>
                </a:pPr>
                <a:r>
                  <a:rPr lang="zh-TW" altLang="en-US" sz="2000" dirty="0">
                    <a:solidFill>
                      <a:srgbClr val="C00000"/>
                    </a:solidFill>
                    <a:latin typeface="+mn-lt"/>
                    <a:ea typeface="微軟正黑體" panose="020B0604030504040204" pitchFamily="34" charset="-120"/>
                  </a:rPr>
                  <a:t>發卡</a:t>
                </a:r>
              </a:p>
            </p:txBody>
          </p:sp>
        </p:grpSp>
      </p:grpSp>
      <p:grpSp>
        <p:nvGrpSpPr>
          <p:cNvPr id="155" name="群組 154">
            <a:extLst>
              <a:ext uri="{FF2B5EF4-FFF2-40B4-BE49-F238E27FC236}">
                <a16:creationId xmlns:a16="http://schemas.microsoft.com/office/drawing/2014/main" id="{D67548DA-38FB-4B36-8C1B-A3D2B66A6D6B}"/>
              </a:ext>
            </a:extLst>
          </p:cNvPr>
          <p:cNvGrpSpPr/>
          <p:nvPr/>
        </p:nvGrpSpPr>
        <p:grpSpPr>
          <a:xfrm>
            <a:off x="1175576" y="2529831"/>
            <a:ext cx="858223" cy="2085541"/>
            <a:chOff x="1211488" y="2627571"/>
            <a:chExt cx="858223" cy="2085541"/>
          </a:xfrm>
        </p:grpSpPr>
        <p:grpSp>
          <p:nvGrpSpPr>
            <p:cNvPr id="156" name="群組 155">
              <a:extLst>
                <a:ext uri="{FF2B5EF4-FFF2-40B4-BE49-F238E27FC236}">
                  <a16:creationId xmlns:a16="http://schemas.microsoft.com/office/drawing/2014/main" id="{4F837467-3E20-49F6-A87C-AB2609AE8892}"/>
                </a:ext>
              </a:extLst>
            </p:cNvPr>
            <p:cNvGrpSpPr/>
            <p:nvPr/>
          </p:nvGrpSpPr>
          <p:grpSpPr>
            <a:xfrm>
              <a:off x="1487488" y="2627571"/>
              <a:ext cx="324000" cy="2085541"/>
              <a:chOff x="7026015" y="3323499"/>
              <a:chExt cx="324000" cy="2085541"/>
            </a:xfrm>
          </p:grpSpPr>
          <p:pic>
            <p:nvPicPr>
              <p:cNvPr id="160" name="Picture 9" descr="D:\My Documents\Talks\@Arts\Handdrawn\arrow-red-up8.png">
                <a:extLst>
                  <a:ext uri="{FF2B5EF4-FFF2-40B4-BE49-F238E27FC236}">
                    <a16:creationId xmlns:a16="http://schemas.microsoft.com/office/drawing/2014/main" id="{46A3DC83-86ED-428E-959E-9853DF4715F6}"/>
                  </a:ext>
                </a:extLst>
              </p:cNvPr>
              <p:cNvPicPr preferRelativeResize="0">
                <a:picLocks noChangeArrowheads="1"/>
              </p:cNvPicPr>
              <p:nvPr/>
            </p:nvPicPr>
            <p:blipFill>
              <a:blip r:embed="rId7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 flipH="1">
                <a:off x="7026015" y="3789040"/>
                <a:ext cx="324000" cy="1620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61" name="Picture 32" descr="D:\My Documents\Talks\@Arts\Handdrawn\line-horiz-black13.png">
                <a:extLst>
                  <a:ext uri="{FF2B5EF4-FFF2-40B4-BE49-F238E27FC236}">
                    <a16:creationId xmlns:a16="http://schemas.microsoft.com/office/drawing/2014/main" id="{D7001D95-1E6D-41F2-9136-02353C3802B7}"/>
                  </a:ext>
                </a:extLst>
              </p:cNvPr>
              <p:cNvPicPr preferRelativeResize="0">
                <a:picLocks noChangeArrowheads="1"/>
              </p:cNvPicPr>
              <p:nvPr/>
            </p:nvPicPr>
            <p:blipFill>
              <a:blip r:embed="rId8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6200000">
                <a:off x="6288014" y="4115499"/>
                <a:ext cx="1800000" cy="216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157" name="群組 156">
              <a:extLst>
                <a:ext uri="{FF2B5EF4-FFF2-40B4-BE49-F238E27FC236}">
                  <a16:creationId xmlns:a16="http://schemas.microsoft.com/office/drawing/2014/main" id="{9D31B860-3677-47A4-A2C4-FE64FD5876DC}"/>
                </a:ext>
              </a:extLst>
            </p:cNvPr>
            <p:cNvGrpSpPr/>
            <p:nvPr/>
          </p:nvGrpSpPr>
          <p:grpSpPr>
            <a:xfrm>
              <a:off x="1211488" y="3239178"/>
              <a:ext cx="858223" cy="861774"/>
              <a:chOff x="1781393" y="3140968"/>
              <a:chExt cx="858223" cy="861774"/>
            </a:xfrm>
          </p:grpSpPr>
          <p:sp>
            <p:nvSpPr>
              <p:cNvPr id="158" name="矩形 157">
                <a:extLst>
                  <a:ext uri="{FF2B5EF4-FFF2-40B4-BE49-F238E27FC236}">
                    <a16:creationId xmlns:a16="http://schemas.microsoft.com/office/drawing/2014/main" id="{1481FFAE-B157-44F4-B6DF-ADFD6B678FE2}"/>
                  </a:ext>
                </a:extLst>
              </p:cNvPr>
              <p:cNvSpPr/>
              <p:nvPr/>
            </p:nvSpPr>
            <p:spPr>
              <a:xfrm>
                <a:off x="1931519" y="3231192"/>
                <a:ext cx="576000" cy="684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59" name="文字方塊 158">
                <a:extLst>
                  <a:ext uri="{FF2B5EF4-FFF2-40B4-BE49-F238E27FC236}">
                    <a16:creationId xmlns:a16="http://schemas.microsoft.com/office/drawing/2014/main" id="{B2452BBE-9D26-40B0-9A52-02A366E6FBB2}"/>
                  </a:ext>
                </a:extLst>
              </p:cNvPr>
              <p:cNvSpPr txBox="1"/>
              <p:nvPr/>
            </p:nvSpPr>
            <p:spPr>
              <a:xfrm>
                <a:off x="1781393" y="3140968"/>
                <a:ext cx="858223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25000"/>
                  </a:lnSpc>
                </a:pPr>
                <a:r>
                  <a:rPr lang="en-US" altLang="zh-TW" sz="2000" dirty="0">
                    <a:solidFill>
                      <a:srgbClr val="C00000"/>
                    </a:solidFill>
                    <a:latin typeface="+mn-lt"/>
                    <a:ea typeface="微軟正黑體" panose="020B0604030504040204" pitchFamily="34" charset="-120"/>
                  </a:rPr>
                  <a:t>(9)</a:t>
                </a:r>
              </a:p>
              <a:p>
                <a:pPr algn="ctr">
                  <a:lnSpc>
                    <a:spcPct val="125000"/>
                  </a:lnSpc>
                </a:pPr>
                <a:r>
                  <a:rPr lang="zh-TW" altLang="en-US" sz="2000" dirty="0">
                    <a:solidFill>
                      <a:srgbClr val="C00000"/>
                    </a:solidFill>
                    <a:latin typeface="+mn-lt"/>
                    <a:ea typeface="微軟正黑體" panose="020B0604030504040204" pitchFamily="34" charset="-120"/>
                  </a:rPr>
                  <a:t>帳單</a:t>
                </a:r>
              </a:p>
            </p:txBody>
          </p:sp>
        </p:grpSp>
      </p:grpSp>
      <p:grpSp>
        <p:nvGrpSpPr>
          <p:cNvPr id="162" name="群組 161">
            <a:extLst>
              <a:ext uri="{FF2B5EF4-FFF2-40B4-BE49-F238E27FC236}">
                <a16:creationId xmlns:a16="http://schemas.microsoft.com/office/drawing/2014/main" id="{E56F5610-9883-40CA-89B6-8690F084653D}"/>
              </a:ext>
            </a:extLst>
          </p:cNvPr>
          <p:cNvGrpSpPr/>
          <p:nvPr/>
        </p:nvGrpSpPr>
        <p:grpSpPr>
          <a:xfrm>
            <a:off x="1811616" y="2492896"/>
            <a:ext cx="858223" cy="2085541"/>
            <a:chOff x="71208" y="2603507"/>
            <a:chExt cx="858223" cy="2085541"/>
          </a:xfrm>
        </p:grpSpPr>
        <p:grpSp>
          <p:nvGrpSpPr>
            <p:cNvPr id="163" name="群組 162">
              <a:extLst>
                <a:ext uri="{FF2B5EF4-FFF2-40B4-BE49-F238E27FC236}">
                  <a16:creationId xmlns:a16="http://schemas.microsoft.com/office/drawing/2014/main" id="{9FAAE327-D67A-4A16-B0C0-0CBFEC4C6728}"/>
                </a:ext>
              </a:extLst>
            </p:cNvPr>
            <p:cNvGrpSpPr/>
            <p:nvPr/>
          </p:nvGrpSpPr>
          <p:grpSpPr>
            <a:xfrm rot="10800000">
              <a:off x="335646" y="2603507"/>
              <a:ext cx="324000" cy="2085541"/>
              <a:chOff x="7026015" y="3323499"/>
              <a:chExt cx="324000" cy="2085541"/>
            </a:xfrm>
          </p:grpSpPr>
          <p:pic>
            <p:nvPicPr>
              <p:cNvPr id="166" name="Picture 9" descr="D:\My Documents\Talks\@Arts\Handdrawn\arrow-red-up8.png">
                <a:extLst>
                  <a:ext uri="{FF2B5EF4-FFF2-40B4-BE49-F238E27FC236}">
                    <a16:creationId xmlns:a16="http://schemas.microsoft.com/office/drawing/2014/main" id="{86E49E6E-0E71-46C0-9C76-614C5617F732}"/>
                  </a:ext>
                </a:extLst>
              </p:cNvPr>
              <p:cNvPicPr preferRelativeResize="0">
                <a:picLocks noChangeArrowheads="1"/>
              </p:cNvPicPr>
              <p:nvPr/>
            </p:nvPicPr>
            <p:blipFill>
              <a:blip r:embed="rId7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 flipH="1">
                <a:off x="7026015" y="3789040"/>
                <a:ext cx="324000" cy="1620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67" name="Picture 32" descr="D:\My Documents\Talks\@Arts\Handdrawn\line-horiz-black13.png">
                <a:extLst>
                  <a:ext uri="{FF2B5EF4-FFF2-40B4-BE49-F238E27FC236}">
                    <a16:creationId xmlns:a16="http://schemas.microsoft.com/office/drawing/2014/main" id="{5FC8E12C-A0DF-41ED-9D7C-65CD11656EDC}"/>
                  </a:ext>
                </a:extLst>
              </p:cNvPr>
              <p:cNvPicPr preferRelativeResize="0">
                <a:picLocks noChangeArrowheads="1"/>
              </p:cNvPicPr>
              <p:nvPr/>
            </p:nvPicPr>
            <p:blipFill>
              <a:blip r:embed="rId8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6200000">
                <a:off x="6288014" y="4115499"/>
                <a:ext cx="1800000" cy="216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64" name="矩形 163">
              <a:extLst>
                <a:ext uri="{FF2B5EF4-FFF2-40B4-BE49-F238E27FC236}">
                  <a16:creationId xmlns:a16="http://schemas.microsoft.com/office/drawing/2014/main" id="{FC9D3EF1-D0F5-4C92-A30A-E5164D1D64F6}"/>
                </a:ext>
              </a:extLst>
            </p:cNvPr>
            <p:cNvSpPr/>
            <p:nvPr/>
          </p:nvSpPr>
          <p:spPr>
            <a:xfrm>
              <a:off x="221334" y="3327264"/>
              <a:ext cx="576000" cy="68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5" name="文字方塊 164">
              <a:extLst>
                <a:ext uri="{FF2B5EF4-FFF2-40B4-BE49-F238E27FC236}">
                  <a16:creationId xmlns:a16="http://schemas.microsoft.com/office/drawing/2014/main" id="{BE8B0FC7-287D-47D6-9702-D4A16E59AA85}"/>
                </a:ext>
              </a:extLst>
            </p:cNvPr>
            <p:cNvSpPr txBox="1"/>
            <p:nvPr/>
          </p:nvSpPr>
          <p:spPr>
            <a:xfrm>
              <a:off x="71208" y="3237040"/>
              <a:ext cx="858223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5000"/>
                </a:lnSpc>
              </a:pPr>
              <a:r>
                <a:rPr lang="en-US" altLang="zh-TW" sz="2000" dirty="0">
                  <a:solidFill>
                    <a:srgbClr val="C00000"/>
                  </a:solidFill>
                  <a:latin typeface="+mn-lt"/>
                  <a:ea typeface="微軟正黑體" panose="020B0604030504040204" pitchFamily="34" charset="-120"/>
                </a:rPr>
                <a:t>(10)</a:t>
              </a:r>
            </a:p>
            <a:p>
              <a:pPr algn="ctr">
                <a:lnSpc>
                  <a:spcPct val="125000"/>
                </a:lnSpc>
              </a:pPr>
              <a:r>
                <a:rPr lang="zh-TW" altLang="en-US" sz="2000" dirty="0">
                  <a:solidFill>
                    <a:srgbClr val="C00000"/>
                  </a:solidFill>
                  <a:latin typeface="+mn-lt"/>
                  <a:ea typeface="微軟正黑體" panose="020B0604030504040204" pitchFamily="34" charset="-120"/>
                </a:rPr>
                <a:t>付款</a:t>
              </a:r>
            </a:p>
          </p:txBody>
        </p:sp>
      </p:grpSp>
      <p:grpSp>
        <p:nvGrpSpPr>
          <p:cNvPr id="176" name="群組 175">
            <a:extLst>
              <a:ext uri="{FF2B5EF4-FFF2-40B4-BE49-F238E27FC236}">
                <a16:creationId xmlns:a16="http://schemas.microsoft.com/office/drawing/2014/main" id="{196BB596-3483-4B4B-829D-9D80AE67FF75}"/>
              </a:ext>
            </a:extLst>
          </p:cNvPr>
          <p:cNvGrpSpPr/>
          <p:nvPr/>
        </p:nvGrpSpPr>
        <p:grpSpPr>
          <a:xfrm>
            <a:off x="2207568" y="1052736"/>
            <a:ext cx="2448056" cy="861774"/>
            <a:chOff x="2207568" y="1518797"/>
            <a:chExt cx="2448056" cy="861774"/>
          </a:xfrm>
        </p:grpSpPr>
        <p:pic>
          <p:nvPicPr>
            <p:cNvPr id="169" name="Picture 9" descr="D:\My Documents\Talks\@Arts\Handdrawn\arrow-red-up8.png">
              <a:extLst>
                <a:ext uri="{FF2B5EF4-FFF2-40B4-BE49-F238E27FC236}">
                  <a16:creationId xmlns:a16="http://schemas.microsoft.com/office/drawing/2014/main" id="{AEBEC15E-96D1-4C17-B714-4B776A77557E}"/>
                </a:ext>
              </a:extLst>
            </p:cNvPr>
            <p:cNvPicPr preferRelativeResize="0">
              <a:picLocks noChangeArrowheads="1"/>
            </p:cNvPicPr>
            <p:nvPr/>
          </p:nvPicPr>
          <p:blipFill>
            <a:blip r:embed="rId7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 flipH="1">
              <a:off x="3017568" y="937389"/>
              <a:ext cx="324000" cy="1944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0" name="Picture 32" descr="D:\My Documents\Talks\@Arts\Handdrawn\line-horiz-black13.png">
              <a:extLst>
                <a:ext uri="{FF2B5EF4-FFF2-40B4-BE49-F238E27FC236}">
                  <a16:creationId xmlns:a16="http://schemas.microsoft.com/office/drawing/2014/main" id="{19A71A87-A9C3-49D9-8F65-5F332493F31C}"/>
                </a:ext>
              </a:extLst>
            </p:cNvPr>
            <p:cNvPicPr preferRelativeResize="0">
              <a:picLocks noChangeArrowheads="1"/>
            </p:cNvPicPr>
            <p:nvPr/>
          </p:nvPicPr>
          <p:blipFill>
            <a:blip r:embed="rId8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31696" y="1798835"/>
              <a:ext cx="1764000" cy="205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1" name="Picture 9" descr="D:\My Documents\Talks\@Arts\Handdrawn\arrow-red-up8.png">
              <a:extLst>
                <a:ext uri="{FF2B5EF4-FFF2-40B4-BE49-F238E27FC236}">
                  <a16:creationId xmlns:a16="http://schemas.microsoft.com/office/drawing/2014/main" id="{AA1E9837-E58E-48BC-88EB-BDAE8372636A}"/>
                </a:ext>
              </a:extLst>
            </p:cNvPr>
            <p:cNvPicPr preferRelativeResize="0">
              <a:picLocks noChangeArrowheads="1"/>
            </p:cNvPicPr>
            <p:nvPr/>
          </p:nvPicPr>
          <p:blipFill>
            <a:blip r:embed="rId7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 flipH="1">
              <a:off x="3521624" y="932959"/>
              <a:ext cx="324000" cy="1944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3" name="矩形 172">
              <a:extLst>
                <a:ext uri="{FF2B5EF4-FFF2-40B4-BE49-F238E27FC236}">
                  <a16:creationId xmlns:a16="http://schemas.microsoft.com/office/drawing/2014/main" id="{2DEFA669-02DB-45A5-A335-242DE3DBDC65}"/>
                </a:ext>
              </a:extLst>
            </p:cNvPr>
            <p:cNvSpPr/>
            <p:nvPr/>
          </p:nvSpPr>
          <p:spPr>
            <a:xfrm>
              <a:off x="3123024" y="1631924"/>
              <a:ext cx="576000" cy="68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5" name="文字方塊 174">
              <a:extLst>
                <a:ext uri="{FF2B5EF4-FFF2-40B4-BE49-F238E27FC236}">
                  <a16:creationId xmlns:a16="http://schemas.microsoft.com/office/drawing/2014/main" id="{8CF4F479-5950-4489-BCF0-1A896A4D6040}"/>
                </a:ext>
              </a:extLst>
            </p:cNvPr>
            <p:cNvSpPr txBox="1"/>
            <p:nvPr/>
          </p:nvSpPr>
          <p:spPr>
            <a:xfrm>
              <a:off x="2675712" y="1518797"/>
              <a:ext cx="1504069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5000"/>
                </a:lnSpc>
              </a:pPr>
              <a:r>
                <a:rPr lang="en-US" altLang="zh-TW" sz="2000" dirty="0">
                  <a:solidFill>
                    <a:srgbClr val="C00000"/>
                  </a:solidFill>
                  <a:latin typeface="+mn-lt"/>
                  <a:ea typeface="微軟正黑體" panose="020B0604030504040204" pitchFamily="34" charset="-120"/>
                </a:rPr>
                <a:t>(8)</a:t>
              </a:r>
            </a:p>
            <a:p>
              <a:pPr algn="ctr">
                <a:lnSpc>
                  <a:spcPct val="125000"/>
                </a:lnSpc>
              </a:pPr>
              <a:r>
                <a:rPr lang="zh-TW" altLang="en-US" sz="2000" dirty="0">
                  <a:solidFill>
                    <a:srgbClr val="C00000"/>
                  </a:solidFill>
                  <a:latin typeface="+mn-lt"/>
                  <a:ea typeface="微軟正黑體" panose="020B0604030504040204" pitchFamily="34" charset="-120"/>
                </a:rPr>
                <a:t>清算 </a:t>
              </a:r>
            </a:p>
          </p:txBody>
        </p:sp>
      </p:grpSp>
      <p:grpSp>
        <p:nvGrpSpPr>
          <p:cNvPr id="177" name="群組 176">
            <a:extLst>
              <a:ext uri="{FF2B5EF4-FFF2-40B4-BE49-F238E27FC236}">
                <a16:creationId xmlns:a16="http://schemas.microsoft.com/office/drawing/2014/main" id="{273C445C-7594-4C53-B707-EE1A581EEE30}"/>
              </a:ext>
            </a:extLst>
          </p:cNvPr>
          <p:cNvGrpSpPr/>
          <p:nvPr/>
        </p:nvGrpSpPr>
        <p:grpSpPr>
          <a:xfrm>
            <a:off x="7656112" y="1054819"/>
            <a:ext cx="2448056" cy="861774"/>
            <a:chOff x="2207568" y="1518797"/>
            <a:chExt cx="2448056" cy="861774"/>
          </a:xfrm>
        </p:grpSpPr>
        <p:pic>
          <p:nvPicPr>
            <p:cNvPr id="178" name="Picture 9" descr="D:\My Documents\Talks\@Arts\Handdrawn\arrow-red-up8.png">
              <a:extLst>
                <a:ext uri="{FF2B5EF4-FFF2-40B4-BE49-F238E27FC236}">
                  <a16:creationId xmlns:a16="http://schemas.microsoft.com/office/drawing/2014/main" id="{03A899B0-9E20-430A-872A-CB60C3B4EE16}"/>
                </a:ext>
              </a:extLst>
            </p:cNvPr>
            <p:cNvPicPr preferRelativeResize="0">
              <a:picLocks noChangeArrowheads="1"/>
            </p:cNvPicPr>
            <p:nvPr/>
          </p:nvPicPr>
          <p:blipFill>
            <a:blip r:embed="rId7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 flipH="1">
              <a:off x="3017568" y="937389"/>
              <a:ext cx="324000" cy="1944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9" name="Picture 32" descr="D:\My Documents\Talks\@Arts\Handdrawn\line-horiz-black13.png">
              <a:extLst>
                <a:ext uri="{FF2B5EF4-FFF2-40B4-BE49-F238E27FC236}">
                  <a16:creationId xmlns:a16="http://schemas.microsoft.com/office/drawing/2014/main" id="{3EFCA3AF-C044-4845-962D-095741722DB0}"/>
                </a:ext>
              </a:extLst>
            </p:cNvPr>
            <p:cNvPicPr preferRelativeResize="0">
              <a:picLocks noChangeArrowheads="1"/>
            </p:cNvPicPr>
            <p:nvPr/>
          </p:nvPicPr>
          <p:blipFill>
            <a:blip r:embed="rId8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31696" y="1798835"/>
              <a:ext cx="1764000" cy="205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0" name="Picture 9" descr="D:\My Documents\Talks\@Arts\Handdrawn\arrow-red-up8.png">
              <a:extLst>
                <a:ext uri="{FF2B5EF4-FFF2-40B4-BE49-F238E27FC236}">
                  <a16:creationId xmlns:a16="http://schemas.microsoft.com/office/drawing/2014/main" id="{00C0D19F-BA3A-4F4E-B7DD-BBA082BD7F0D}"/>
                </a:ext>
              </a:extLst>
            </p:cNvPr>
            <p:cNvPicPr preferRelativeResize="0">
              <a:picLocks noChangeArrowheads="1"/>
            </p:cNvPicPr>
            <p:nvPr/>
          </p:nvPicPr>
          <p:blipFill>
            <a:blip r:embed="rId7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 flipH="1">
              <a:off x="3521624" y="932959"/>
              <a:ext cx="324000" cy="1944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1" name="矩形 180">
              <a:extLst>
                <a:ext uri="{FF2B5EF4-FFF2-40B4-BE49-F238E27FC236}">
                  <a16:creationId xmlns:a16="http://schemas.microsoft.com/office/drawing/2014/main" id="{D69DFFC8-AFD7-4790-ABCB-ADAF0DDF5643}"/>
                </a:ext>
              </a:extLst>
            </p:cNvPr>
            <p:cNvSpPr/>
            <p:nvPr/>
          </p:nvSpPr>
          <p:spPr>
            <a:xfrm>
              <a:off x="3123024" y="1631924"/>
              <a:ext cx="576000" cy="68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2" name="文字方塊 181">
              <a:extLst>
                <a:ext uri="{FF2B5EF4-FFF2-40B4-BE49-F238E27FC236}">
                  <a16:creationId xmlns:a16="http://schemas.microsoft.com/office/drawing/2014/main" id="{57D99ACD-8160-4E83-8C07-3A0842B44F45}"/>
                </a:ext>
              </a:extLst>
            </p:cNvPr>
            <p:cNvSpPr txBox="1"/>
            <p:nvPr/>
          </p:nvSpPr>
          <p:spPr>
            <a:xfrm>
              <a:off x="2675712" y="1518797"/>
              <a:ext cx="1504069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5000"/>
                </a:lnSpc>
              </a:pPr>
              <a:r>
                <a:rPr lang="en-US" altLang="zh-TW" sz="2000" dirty="0">
                  <a:solidFill>
                    <a:srgbClr val="C00000"/>
                  </a:solidFill>
                  <a:latin typeface="+mn-lt"/>
                  <a:ea typeface="微軟正黑體" panose="020B0604030504040204" pitchFamily="34" charset="-120"/>
                </a:rPr>
                <a:t>(8)</a:t>
              </a:r>
            </a:p>
            <a:p>
              <a:pPr algn="ctr">
                <a:lnSpc>
                  <a:spcPct val="125000"/>
                </a:lnSpc>
              </a:pPr>
              <a:r>
                <a:rPr lang="zh-TW" altLang="en-US" sz="2000" dirty="0">
                  <a:solidFill>
                    <a:srgbClr val="C00000"/>
                  </a:solidFill>
                  <a:latin typeface="+mn-lt"/>
                  <a:ea typeface="微軟正黑體" panose="020B0604030504040204" pitchFamily="34" charset="-120"/>
                </a:rPr>
                <a:t>清算 </a:t>
              </a:r>
            </a:p>
          </p:txBody>
        </p:sp>
      </p:grpSp>
      <p:grpSp>
        <p:nvGrpSpPr>
          <p:cNvPr id="183" name="群組 182">
            <a:extLst>
              <a:ext uri="{FF2B5EF4-FFF2-40B4-BE49-F238E27FC236}">
                <a16:creationId xmlns:a16="http://schemas.microsoft.com/office/drawing/2014/main" id="{735928DF-532A-4738-9231-B70C422AD5D0}"/>
              </a:ext>
            </a:extLst>
          </p:cNvPr>
          <p:cNvGrpSpPr/>
          <p:nvPr/>
        </p:nvGrpSpPr>
        <p:grpSpPr>
          <a:xfrm>
            <a:off x="11333777" y="2575459"/>
            <a:ext cx="858223" cy="2085541"/>
            <a:chOff x="1211488" y="2627571"/>
            <a:chExt cx="858223" cy="2085541"/>
          </a:xfrm>
        </p:grpSpPr>
        <p:grpSp>
          <p:nvGrpSpPr>
            <p:cNvPr id="184" name="群組 183">
              <a:extLst>
                <a:ext uri="{FF2B5EF4-FFF2-40B4-BE49-F238E27FC236}">
                  <a16:creationId xmlns:a16="http://schemas.microsoft.com/office/drawing/2014/main" id="{22C890BA-4225-4964-A5AC-7D0C36DBAE69}"/>
                </a:ext>
              </a:extLst>
            </p:cNvPr>
            <p:cNvGrpSpPr/>
            <p:nvPr/>
          </p:nvGrpSpPr>
          <p:grpSpPr>
            <a:xfrm>
              <a:off x="1487488" y="2627571"/>
              <a:ext cx="324000" cy="2085541"/>
              <a:chOff x="7026015" y="3323499"/>
              <a:chExt cx="324000" cy="2085541"/>
            </a:xfrm>
          </p:grpSpPr>
          <p:pic>
            <p:nvPicPr>
              <p:cNvPr id="188" name="Picture 9" descr="D:\My Documents\Talks\@Arts\Handdrawn\arrow-red-up8.png">
                <a:extLst>
                  <a:ext uri="{FF2B5EF4-FFF2-40B4-BE49-F238E27FC236}">
                    <a16:creationId xmlns:a16="http://schemas.microsoft.com/office/drawing/2014/main" id="{7E027DF4-AF8E-4637-90C8-A5C7E36F836F}"/>
                  </a:ext>
                </a:extLst>
              </p:cNvPr>
              <p:cNvPicPr preferRelativeResize="0">
                <a:picLocks noChangeArrowheads="1"/>
              </p:cNvPicPr>
              <p:nvPr/>
            </p:nvPicPr>
            <p:blipFill>
              <a:blip r:embed="rId7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 flipH="1">
                <a:off x="7026015" y="3789040"/>
                <a:ext cx="324000" cy="1620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89" name="Picture 32" descr="D:\My Documents\Talks\@Arts\Handdrawn\line-horiz-black13.png">
                <a:extLst>
                  <a:ext uri="{FF2B5EF4-FFF2-40B4-BE49-F238E27FC236}">
                    <a16:creationId xmlns:a16="http://schemas.microsoft.com/office/drawing/2014/main" id="{94CF72B4-2344-4313-BAFD-1976D35B43E2}"/>
                  </a:ext>
                </a:extLst>
              </p:cNvPr>
              <p:cNvPicPr preferRelativeResize="0">
                <a:picLocks noChangeArrowheads="1"/>
              </p:cNvPicPr>
              <p:nvPr/>
            </p:nvPicPr>
            <p:blipFill>
              <a:blip r:embed="rId8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6200000">
                <a:off x="6288014" y="4115499"/>
                <a:ext cx="1800000" cy="216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185" name="群組 184">
              <a:extLst>
                <a:ext uri="{FF2B5EF4-FFF2-40B4-BE49-F238E27FC236}">
                  <a16:creationId xmlns:a16="http://schemas.microsoft.com/office/drawing/2014/main" id="{7E4A749D-F001-457C-B4C5-3620890D6B4E}"/>
                </a:ext>
              </a:extLst>
            </p:cNvPr>
            <p:cNvGrpSpPr/>
            <p:nvPr/>
          </p:nvGrpSpPr>
          <p:grpSpPr>
            <a:xfrm>
              <a:off x="1211488" y="3239178"/>
              <a:ext cx="858223" cy="861774"/>
              <a:chOff x="1781393" y="3140968"/>
              <a:chExt cx="858223" cy="861774"/>
            </a:xfrm>
          </p:grpSpPr>
          <p:sp>
            <p:nvSpPr>
              <p:cNvPr id="186" name="矩形 185">
                <a:extLst>
                  <a:ext uri="{FF2B5EF4-FFF2-40B4-BE49-F238E27FC236}">
                    <a16:creationId xmlns:a16="http://schemas.microsoft.com/office/drawing/2014/main" id="{75943951-0A97-466D-905F-F7FAA14122D9}"/>
                  </a:ext>
                </a:extLst>
              </p:cNvPr>
              <p:cNvSpPr/>
              <p:nvPr/>
            </p:nvSpPr>
            <p:spPr>
              <a:xfrm>
                <a:off x="1931519" y="3231192"/>
                <a:ext cx="576000" cy="684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87" name="文字方塊 186">
                <a:extLst>
                  <a:ext uri="{FF2B5EF4-FFF2-40B4-BE49-F238E27FC236}">
                    <a16:creationId xmlns:a16="http://schemas.microsoft.com/office/drawing/2014/main" id="{7C9E3299-762B-47E9-AEA0-D41B9C948BB5}"/>
                  </a:ext>
                </a:extLst>
              </p:cNvPr>
              <p:cNvSpPr txBox="1"/>
              <p:nvPr/>
            </p:nvSpPr>
            <p:spPr>
              <a:xfrm>
                <a:off x="1781393" y="3140968"/>
                <a:ext cx="858223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25000"/>
                  </a:lnSpc>
                </a:pPr>
                <a:r>
                  <a:rPr lang="en-US" altLang="zh-TW" sz="2000" dirty="0">
                    <a:solidFill>
                      <a:srgbClr val="C00000"/>
                    </a:solidFill>
                    <a:latin typeface="+mn-lt"/>
                    <a:ea typeface="微軟正黑體" panose="020B0604030504040204" pitchFamily="34" charset="-120"/>
                  </a:rPr>
                  <a:t>(7)</a:t>
                </a:r>
              </a:p>
              <a:p>
                <a:pPr algn="ctr">
                  <a:lnSpc>
                    <a:spcPct val="125000"/>
                  </a:lnSpc>
                </a:pPr>
                <a:r>
                  <a:rPr lang="zh-TW" altLang="en-US" sz="2000" dirty="0">
                    <a:solidFill>
                      <a:srgbClr val="C00000"/>
                    </a:solidFill>
                    <a:latin typeface="+mn-lt"/>
                    <a:ea typeface="微軟正黑體" panose="020B0604030504040204" pitchFamily="34" charset="-120"/>
                  </a:rPr>
                  <a:t>付款</a:t>
                </a:r>
              </a:p>
            </p:txBody>
          </p:sp>
        </p:grpSp>
      </p:grpSp>
      <p:grpSp>
        <p:nvGrpSpPr>
          <p:cNvPr id="190" name="群組 189">
            <a:extLst>
              <a:ext uri="{FF2B5EF4-FFF2-40B4-BE49-F238E27FC236}">
                <a16:creationId xmlns:a16="http://schemas.microsoft.com/office/drawing/2014/main" id="{93A02112-03F4-498A-8800-68DBB70FB5C5}"/>
              </a:ext>
            </a:extLst>
          </p:cNvPr>
          <p:cNvGrpSpPr/>
          <p:nvPr/>
        </p:nvGrpSpPr>
        <p:grpSpPr>
          <a:xfrm>
            <a:off x="10740138" y="2541024"/>
            <a:ext cx="858223" cy="2085541"/>
            <a:chOff x="71208" y="2603507"/>
            <a:chExt cx="858223" cy="2085541"/>
          </a:xfrm>
        </p:grpSpPr>
        <p:grpSp>
          <p:nvGrpSpPr>
            <p:cNvPr id="191" name="群組 190">
              <a:extLst>
                <a:ext uri="{FF2B5EF4-FFF2-40B4-BE49-F238E27FC236}">
                  <a16:creationId xmlns:a16="http://schemas.microsoft.com/office/drawing/2014/main" id="{E9158FED-3C77-4163-8FF2-941D03F4A39C}"/>
                </a:ext>
              </a:extLst>
            </p:cNvPr>
            <p:cNvGrpSpPr/>
            <p:nvPr/>
          </p:nvGrpSpPr>
          <p:grpSpPr>
            <a:xfrm rot="10800000">
              <a:off x="335646" y="2603507"/>
              <a:ext cx="324000" cy="2085541"/>
              <a:chOff x="7026015" y="3323499"/>
              <a:chExt cx="324000" cy="2085541"/>
            </a:xfrm>
          </p:grpSpPr>
          <p:pic>
            <p:nvPicPr>
              <p:cNvPr id="194" name="Picture 9" descr="D:\My Documents\Talks\@Arts\Handdrawn\arrow-red-up8.png">
                <a:extLst>
                  <a:ext uri="{FF2B5EF4-FFF2-40B4-BE49-F238E27FC236}">
                    <a16:creationId xmlns:a16="http://schemas.microsoft.com/office/drawing/2014/main" id="{923DBA42-0D97-490D-A783-704BD96E4C4E}"/>
                  </a:ext>
                </a:extLst>
              </p:cNvPr>
              <p:cNvPicPr preferRelativeResize="0">
                <a:picLocks noChangeArrowheads="1"/>
              </p:cNvPicPr>
              <p:nvPr/>
            </p:nvPicPr>
            <p:blipFill>
              <a:blip r:embed="rId7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 flipH="1">
                <a:off x="7026015" y="3789040"/>
                <a:ext cx="324000" cy="1620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95" name="Picture 32" descr="D:\My Documents\Talks\@Arts\Handdrawn\line-horiz-black13.png">
                <a:extLst>
                  <a:ext uri="{FF2B5EF4-FFF2-40B4-BE49-F238E27FC236}">
                    <a16:creationId xmlns:a16="http://schemas.microsoft.com/office/drawing/2014/main" id="{2A3D1232-6425-4CFD-A729-CD8DFB14246D}"/>
                  </a:ext>
                </a:extLst>
              </p:cNvPr>
              <p:cNvPicPr preferRelativeResize="0">
                <a:picLocks noChangeArrowheads="1"/>
              </p:cNvPicPr>
              <p:nvPr/>
            </p:nvPicPr>
            <p:blipFill>
              <a:blip r:embed="rId8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6200000">
                <a:off x="6288014" y="4115499"/>
                <a:ext cx="1800000" cy="216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92" name="矩形 191">
              <a:extLst>
                <a:ext uri="{FF2B5EF4-FFF2-40B4-BE49-F238E27FC236}">
                  <a16:creationId xmlns:a16="http://schemas.microsoft.com/office/drawing/2014/main" id="{C271E8DC-74B5-4F7F-8383-F8CFE4BABB13}"/>
                </a:ext>
              </a:extLst>
            </p:cNvPr>
            <p:cNvSpPr/>
            <p:nvPr/>
          </p:nvSpPr>
          <p:spPr>
            <a:xfrm>
              <a:off x="221334" y="3327264"/>
              <a:ext cx="576000" cy="68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3" name="文字方塊 192">
              <a:extLst>
                <a:ext uri="{FF2B5EF4-FFF2-40B4-BE49-F238E27FC236}">
                  <a16:creationId xmlns:a16="http://schemas.microsoft.com/office/drawing/2014/main" id="{22B3A74C-0C9B-4722-9BFF-0E2006A0691E}"/>
                </a:ext>
              </a:extLst>
            </p:cNvPr>
            <p:cNvSpPr txBox="1"/>
            <p:nvPr/>
          </p:nvSpPr>
          <p:spPr>
            <a:xfrm>
              <a:off x="71208" y="3237040"/>
              <a:ext cx="858223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5000"/>
                </a:lnSpc>
              </a:pPr>
              <a:r>
                <a:rPr lang="en-US" altLang="zh-TW" sz="2000" dirty="0">
                  <a:solidFill>
                    <a:srgbClr val="C00000"/>
                  </a:solidFill>
                  <a:latin typeface="+mn-lt"/>
                  <a:ea typeface="微軟正黑體" panose="020B0604030504040204" pitchFamily="34" charset="-120"/>
                </a:rPr>
                <a:t>(6)</a:t>
              </a:r>
            </a:p>
            <a:p>
              <a:pPr algn="ctr">
                <a:lnSpc>
                  <a:spcPct val="125000"/>
                </a:lnSpc>
              </a:pPr>
              <a:r>
                <a:rPr lang="zh-TW" altLang="en-US" sz="2000" dirty="0">
                  <a:solidFill>
                    <a:srgbClr val="C00000"/>
                  </a:solidFill>
                  <a:latin typeface="+mn-lt"/>
                  <a:ea typeface="微軟正黑體" panose="020B0604030504040204" pitchFamily="34" charset="-120"/>
                </a:rPr>
                <a:t>請款</a:t>
              </a:r>
            </a:p>
          </p:txBody>
        </p:sp>
      </p:grpSp>
      <p:grpSp>
        <p:nvGrpSpPr>
          <p:cNvPr id="208" name="群組 207">
            <a:extLst>
              <a:ext uri="{FF2B5EF4-FFF2-40B4-BE49-F238E27FC236}">
                <a16:creationId xmlns:a16="http://schemas.microsoft.com/office/drawing/2014/main" id="{9A7B49C5-E4DB-4BC3-84F1-2EACBF8B779A}"/>
              </a:ext>
            </a:extLst>
          </p:cNvPr>
          <p:cNvGrpSpPr/>
          <p:nvPr/>
        </p:nvGrpSpPr>
        <p:grpSpPr>
          <a:xfrm>
            <a:off x="4168660" y="5783522"/>
            <a:ext cx="3516933" cy="861774"/>
            <a:chOff x="4168660" y="5723546"/>
            <a:chExt cx="3516933" cy="861774"/>
          </a:xfrm>
        </p:grpSpPr>
        <p:grpSp>
          <p:nvGrpSpPr>
            <p:cNvPr id="86" name="群組 85">
              <a:extLst>
                <a:ext uri="{FF2B5EF4-FFF2-40B4-BE49-F238E27FC236}">
                  <a16:creationId xmlns:a16="http://schemas.microsoft.com/office/drawing/2014/main" id="{623EF4C2-E178-4A5E-8A89-2A1984C56A04}"/>
                </a:ext>
              </a:extLst>
            </p:cNvPr>
            <p:cNvGrpSpPr/>
            <p:nvPr/>
          </p:nvGrpSpPr>
          <p:grpSpPr>
            <a:xfrm>
              <a:off x="4168660" y="5985320"/>
              <a:ext cx="3516933" cy="324000"/>
              <a:chOff x="4468996" y="1616713"/>
              <a:chExt cx="3516933" cy="324000"/>
            </a:xfrm>
          </p:grpSpPr>
          <p:pic>
            <p:nvPicPr>
              <p:cNvPr id="87" name="Picture 9" descr="D:\My Documents\Talks\@Arts\Handdrawn\arrow-red-up8.png">
                <a:extLst>
                  <a:ext uri="{FF2B5EF4-FFF2-40B4-BE49-F238E27FC236}">
                    <a16:creationId xmlns:a16="http://schemas.microsoft.com/office/drawing/2014/main" id="{F8295A10-8A4E-4FB9-8C5C-87E15CB6F595}"/>
                  </a:ext>
                </a:extLst>
              </p:cNvPr>
              <p:cNvPicPr preferRelativeResize="0">
                <a:picLocks noChangeArrowheads="1"/>
              </p:cNvPicPr>
              <p:nvPr/>
            </p:nvPicPr>
            <p:blipFill>
              <a:blip r:embed="rId7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6200000" flipH="1">
                <a:off x="5278996" y="806713"/>
                <a:ext cx="324000" cy="1944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88" name="Picture 32" descr="D:\My Documents\Talks\@Arts\Handdrawn\line-horiz-black13.png">
                <a:extLst>
                  <a:ext uri="{FF2B5EF4-FFF2-40B4-BE49-F238E27FC236}">
                    <a16:creationId xmlns:a16="http://schemas.microsoft.com/office/drawing/2014/main" id="{603C9448-61B8-4F98-BAC4-02F258FD0203}"/>
                  </a:ext>
                </a:extLst>
              </p:cNvPr>
              <p:cNvPicPr preferRelativeResize="0">
                <a:picLocks noChangeArrowheads="1"/>
              </p:cNvPicPr>
              <p:nvPr/>
            </p:nvPicPr>
            <p:blipFill>
              <a:blip r:embed="rId8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45929" y="1668159"/>
                <a:ext cx="3240000" cy="205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203" name="群組 202">
              <a:extLst>
                <a:ext uri="{FF2B5EF4-FFF2-40B4-BE49-F238E27FC236}">
                  <a16:creationId xmlns:a16="http://schemas.microsoft.com/office/drawing/2014/main" id="{3BAE1F59-EF87-4C17-BBEC-16A97D2D8590}"/>
                </a:ext>
              </a:extLst>
            </p:cNvPr>
            <p:cNvGrpSpPr/>
            <p:nvPr/>
          </p:nvGrpSpPr>
          <p:grpSpPr>
            <a:xfrm>
              <a:off x="5023341" y="5723546"/>
              <a:ext cx="2008763" cy="861774"/>
              <a:chOff x="4833966" y="3027239"/>
              <a:chExt cx="2008763" cy="861774"/>
            </a:xfrm>
          </p:grpSpPr>
          <p:sp>
            <p:nvSpPr>
              <p:cNvPr id="199" name="矩形 198">
                <a:extLst>
                  <a:ext uri="{FF2B5EF4-FFF2-40B4-BE49-F238E27FC236}">
                    <a16:creationId xmlns:a16="http://schemas.microsoft.com/office/drawing/2014/main" id="{08FA3E06-3A3D-459A-A3CC-FC16B812EF58}"/>
                  </a:ext>
                </a:extLst>
              </p:cNvPr>
              <p:cNvSpPr/>
              <p:nvPr/>
            </p:nvSpPr>
            <p:spPr>
              <a:xfrm>
                <a:off x="4915716" y="3114549"/>
                <a:ext cx="1836000" cy="684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00" name="文字方塊 199">
                <a:extLst>
                  <a:ext uri="{FF2B5EF4-FFF2-40B4-BE49-F238E27FC236}">
                    <a16:creationId xmlns:a16="http://schemas.microsoft.com/office/drawing/2014/main" id="{76D69283-15E4-4523-8C57-F9553085DDDA}"/>
                  </a:ext>
                </a:extLst>
              </p:cNvPr>
              <p:cNvSpPr txBox="1"/>
              <p:nvPr/>
            </p:nvSpPr>
            <p:spPr>
              <a:xfrm>
                <a:off x="4833966" y="3027239"/>
                <a:ext cx="2008763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25000"/>
                  </a:lnSpc>
                </a:pPr>
                <a:r>
                  <a:rPr lang="en-US" altLang="zh-TW" sz="2000" dirty="0">
                    <a:solidFill>
                      <a:srgbClr val="C00000"/>
                    </a:solidFill>
                    <a:latin typeface="+mn-lt"/>
                    <a:ea typeface="微軟正黑體" panose="020B0604030504040204" pitchFamily="34" charset="-120"/>
                  </a:rPr>
                  <a:t>(5)</a:t>
                </a:r>
              </a:p>
              <a:p>
                <a:pPr algn="ctr">
                  <a:lnSpc>
                    <a:spcPct val="125000"/>
                  </a:lnSpc>
                </a:pPr>
                <a:r>
                  <a:rPr lang="zh-TW" altLang="en-US" sz="2000" dirty="0">
                    <a:solidFill>
                      <a:srgbClr val="C00000"/>
                    </a:solidFill>
                    <a:latin typeface="+mn-lt"/>
                    <a:ea typeface="微軟正黑體" panose="020B0604030504040204" pitchFamily="34" charset="-120"/>
                  </a:rPr>
                  <a:t>確認交易與金額</a:t>
                </a:r>
              </a:p>
            </p:txBody>
          </p:sp>
        </p:grpSp>
      </p:grpSp>
      <p:grpSp>
        <p:nvGrpSpPr>
          <p:cNvPr id="209" name="群組 208">
            <a:extLst>
              <a:ext uri="{FF2B5EF4-FFF2-40B4-BE49-F238E27FC236}">
                <a16:creationId xmlns:a16="http://schemas.microsoft.com/office/drawing/2014/main" id="{5AD5C736-EED7-4354-A722-12D4457918F6}"/>
              </a:ext>
            </a:extLst>
          </p:cNvPr>
          <p:cNvGrpSpPr/>
          <p:nvPr/>
        </p:nvGrpSpPr>
        <p:grpSpPr>
          <a:xfrm>
            <a:off x="4151785" y="5013176"/>
            <a:ext cx="3516933" cy="861774"/>
            <a:chOff x="4151785" y="4797152"/>
            <a:chExt cx="3516933" cy="861774"/>
          </a:xfrm>
        </p:grpSpPr>
        <p:grpSp>
          <p:nvGrpSpPr>
            <p:cNvPr id="31" name="群組 30">
              <a:extLst>
                <a:ext uri="{FF2B5EF4-FFF2-40B4-BE49-F238E27FC236}">
                  <a16:creationId xmlns:a16="http://schemas.microsoft.com/office/drawing/2014/main" id="{A381A307-1308-40DC-A29F-59C0319F4034}"/>
                </a:ext>
              </a:extLst>
            </p:cNvPr>
            <p:cNvGrpSpPr/>
            <p:nvPr/>
          </p:nvGrpSpPr>
          <p:grpSpPr>
            <a:xfrm rot="10800000">
              <a:off x="4151785" y="5060407"/>
              <a:ext cx="3516933" cy="324000"/>
              <a:chOff x="4468996" y="1616713"/>
              <a:chExt cx="3516933" cy="324000"/>
            </a:xfrm>
          </p:grpSpPr>
          <p:pic>
            <p:nvPicPr>
              <p:cNvPr id="35" name="Picture 9" descr="D:\My Documents\Talks\@Arts\Handdrawn\arrow-red-up8.png">
                <a:extLst>
                  <a:ext uri="{FF2B5EF4-FFF2-40B4-BE49-F238E27FC236}">
                    <a16:creationId xmlns:a16="http://schemas.microsoft.com/office/drawing/2014/main" id="{3FCA02FC-BE2D-4100-B551-1515D48984EF}"/>
                  </a:ext>
                </a:extLst>
              </p:cNvPr>
              <p:cNvPicPr preferRelativeResize="0">
                <a:picLocks noChangeArrowheads="1"/>
              </p:cNvPicPr>
              <p:nvPr/>
            </p:nvPicPr>
            <p:blipFill>
              <a:blip r:embed="rId7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6200000" flipH="1">
                <a:off x="5278996" y="806713"/>
                <a:ext cx="324000" cy="1944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7" name="Picture 32" descr="D:\My Documents\Talks\@Arts\Handdrawn\line-horiz-black13.png">
                <a:extLst>
                  <a:ext uri="{FF2B5EF4-FFF2-40B4-BE49-F238E27FC236}">
                    <a16:creationId xmlns:a16="http://schemas.microsoft.com/office/drawing/2014/main" id="{8A9961BA-F027-4AE9-A5BF-B810D1B4F453}"/>
                  </a:ext>
                </a:extLst>
              </p:cNvPr>
              <p:cNvPicPr preferRelativeResize="0">
                <a:picLocks noChangeArrowheads="1"/>
              </p:cNvPicPr>
              <p:nvPr/>
            </p:nvPicPr>
            <p:blipFill>
              <a:blip r:embed="rId8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45929" y="1668159"/>
                <a:ext cx="3240000" cy="205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207" name="群組 206">
              <a:extLst>
                <a:ext uri="{FF2B5EF4-FFF2-40B4-BE49-F238E27FC236}">
                  <a16:creationId xmlns:a16="http://schemas.microsoft.com/office/drawing/2014/main" id="{90429143-DF69-4015-A0C6-3971CBC4F431}"/>
                </a:ext>
              </a:extLst>
            </p:cNvPr>
            <p:cNvGrpSpPr/>
            <p:nvPr/>
          </p:nvGrpSpPr>
          <p:grpSpPr>
            <a:xfrm>
              <a:off x="5597817" y="4797152"/>
              <a:ext cx="858223" cy="861774"/>
              <a:chOff x="4949745" y="3068960"/>
              <a:chExt cx="858223" cy="861774"/>
            </a:xfrm>
          </p:grpSpPr>
          <p:sp>
            <p:nvSpPr>
              <p:cNvPr id="68" name="矩形 67">
                <a:extLst>
                  <a:ext uri="{FF2B5EF4-FFF2-40B4-BE49-F238E27FC236}">
                    <a16:creationId xmlns:a16="http://schemas.microsoft.com/office/drawing/2014/main" id="{36DE18FF-301E-46A3-8932-65637E0A5FB3}"/>
                  </a:ext>
                </a:extLst>
              </p:cNvPr>
              <p:cNvSpPr/>
              <p:nvPr/>
            </p:nvSpPr>
            <p:spPr>
              <a:xfrm>
                <a:off x="5090697" y="3193122"/>
                <a:ext cx="576000" cy="648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06" name="文字方塊 205">
                <a:extLst>
                  <a:ext uri="{FF2B5EF4-FFF2-40B4-BE49-F238E27FC236}">
                    <a16:creationId xmlns:a16="http://schemas.microsoft.com/office/drawing/2014/main" id="{BD0AF3F8-3477-4A0D-8DD7-A445B0B69302}"/>
                  </a:ext>
                </a:extLst>
              </p:cNvPr>
              <p:cNvSpPr txBox="1"/>
              <p:nvPr/>
            </p:nvSpPr>
            <p:spPr>
              <a:xfrm>
                <a:off x="4949745" y="3068960"/>
                <a:ext cx="858223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25000"/>
                  </a:lnSpc>
                </a:pPr>
                <a:r>
                  <a:rPr lang="en-US" altLang="zh-TW" sz="2000" dirty="0">
                    <a:solidFill>
                      <a:srgbClr val="C00000"/>
                    </a:solidFill>
                    <a:latin typeface="+mn-lt"/>
                    <a:ea typeface="微軟正黑體" panose="020B0604030504040204" pitchFamily="34" charset="-120"/>
                  </a:rPr>
                  <a:t>(3)</a:t>
                </a:r>
              </a:p>
              <a:p>
                <a:pPr algn="ctr">
                  <a:lnSpc>
                    <a:spcPct val="125000"/>
                  </a:lnSpc>
                </a:pPr>
                <a:r>
                  <a:rPr lang="zh-TW" altLang="en-US" sz="2000" dirty="0">
                    <a:solidFill>
                      <a:srgbClr val="C00000"/>
                    </a:solidFill>
                    <a:latin typeface="+mn-lt"/>
                    <a:ea typeface="微軟正黑體" panose="020B0604030504040204" pitchFamily="34" charset="-120"/>
                  </a:rPr>
                  <a:t>消費</a:t>
                </a:r>
              </a:p>
            </p:txBody>
          </p:sp>
        </p:grpSp>
      </p:grpSp>
      <p:grpSp>
        <p:nvGrpSpPr>
          <p:cNvPr id="227" name="群組 226">
            <a:extLst>
              <a:ext uri="{FF2B5EF4-FFF2-40B4-BE49-F238E27FC236}">
                <a16:creationId xmlns:a16="http://schemas.microsoft.com/office/drawing/2014/main" id="{392CEA6C-8496-4DFA-8859-FF219282AD0D}"/>
              </a:ext>
            </a:extLst>
          </p:cNvPr>
          <p:cNvGrpSpPr>
            <a:grpSpLocks noChangeAspect="1"/>
          </p:cNvGrpSpPr>
          <p:nvPr/>
        </p:nvGrpSpPr>
        <p:grpSpPr>
          <a:xfrm>
            <a:off x="5087888" y="344230"/>
            <a:ext cx="2283839" cy="1489019"/>
            <a:chOff x="4415384" y="620688"/>
            <a:chExt cx="3816424" cy="2488223"/>
          </a:xfrm>
        </p:grpSpPr>
        <p:sp>
          <p:nvSpPr>
            <p:cNvPr id="228" name="文字方塊 227">
              <a:extLst>
                <a:ext uri="{FF2B5EF4-FFF2-40B4-BE49-F238E27FC236}">
                  <a16:creationId xmlns:a16="http://schemas.microsoft.com/office/drawing/2014/main" id="{D2984588-A85E-40A8-886C-A1DD7EDD06B7}"/>
                </a:ext>
              </a:extLst>
            </p:cNvPr>
            <p:cNvSpPr txBox="1"/>
            <p:nvPr/>
          </p:nvSpPr>
          <p:spPr>
            <a:xfrm>
              <a:off x="4415384" y="620688"/>
              <a:ext cx="38164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>
                  <a:latin typeface="+mn-lt"/>
                  <a:ea typeface="微軟正黑體" panose="020B0604030504040204" pitchFamily="34" charset="-120"/>
                </a:rPr>
                <a:t>國際信用卡組織</a:t>
              </a:r>
            </a:p>
          </p:txBody>
        </p:sp>
        <p:grpSp>
          <p:nvGrpSpPr>
            <p:cNvPr id="229" name="群組 228">
              <a:extLst>
                <a:ext uri="{FF2B5EF4-FFF2-40B4-BE49-F238E27FC236}">
                  <a16:creationId xmlns:a16="http://schemas.microsoft.com/office/drawing/2014/main" id="{355FC6ED-5B1E-4C19-BB72-1BB773F0E45E}"/>
                </a:ext>
              </a:extLst>
            </p:cNvPr>
            <p:cNvGrpSpPr/>
            <p:nvPr/>
          </p:nvGrpSpPr>
          <p:grpSpPr>
            <a:xfrm>
              <a:off x="4583832" y="1347377"/>
              <a:ext cx="3457607" cy="1761534"/>
              <a:chOff x="4367808" y="1337339"/>
              <a:chExt cx="3457607" cy="1761534"/>
            </a:xfrm>
          </p:grpSpPr>
          <p:pic>
            <p:nvPicPr>
              <p:cNvPr id="230" name="圖片 229">
                <a:extLst>
                  <a:ext uri="{FF2B5EF4-FFF2-40B4-BE49-F238E27FC236}">
                    <a16:creationId xmlns:a16="http://schemas.microsoft.com/office/drawing/2014/main" id="{3769C152-DE6A-4B5C-A877-CB74CEE957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29332" y="2270874"/>
                <a:ext cx="828000" cy="827999"/>
              </a:xfrm>
              <a:prstGeom prst="rect">
                <a:avLst/>
              </a:prstGeom>
            </p:spPr>
          </p:pic>
          <p:pic>
            <p:nvPicPr>
              <p:cNvPr id="231" name="圖片 230">
                <a:extLst>
                  <a:ext uri="{FF2B5EF4-FFF2-40B4-BE49-F238E27FC236}">
                    <a16:creationId xmlns:a16="http://schemas.microsoft.com/office/drawing/2014/main" id="{14CAE823-6B98-4AC8-9324-823125F111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45414" y="2242532"/>
                <a:ext cx="1080001" cy="837000"/>
              </a:xfrm>
              <a:prstGeom prst="rect">
                <a:avLst/>
              </a:prstGeom>
            </p:spPr>
          </p:pic>
          <p:pic>
            <p:nvPicPr>
              <p:cNvPr id="232" name="圖片 231">
                <a:extLst>
                  <a:ext uri="{FF2B5EF4-FFF2-40B4-BE49-F238E27FC236}">
                    <a16:creationId xmlns:a16="http://schemas.microsoft.com/office/drawing/2014/main" id="{C711E4B6-E81B-4322-A4E9-087F517C85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67808" y="2280570"/>
                <a:ext cx="1260000" cy="756001"/>
              </a:xfrm>
              <a:prstGeom prst="rect">
                <a:avLst/>
              </a:prstGeom>
            </p:spPr>
          </p:pic>
          <p:pic>
            <p:nvPicPr>
              <p:cNvPr id="233" name="圖片 232">
                <a:extLst>
                  <a:ext uri="{FF2B5EF4-FFF2-40B4-BE49-F238E27FC236}">
                    <a16:creationId xmlns:a16="http://schemas.microsoft.com/office/drawing/2014/main" id="{7A113CD4-965E-4748-A4A1-0B62BF8BAB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43118" y="1337339"/>
                <a:ext cx="1187999" cy="784081"/>
              </a:xfrm>
              <a:prstGeom prst="rect">
                <a:avLst/>
              </a:prstGeom>
            </p:spPr>
          </p:pic>
          <p:pic>
            <p:nvPicPr>
              <p:cNvPr id="234" name="圖片 233">
                <a:extLst>
                  <a:ext uri="{FF2B5EF4-FFF2-40B4-BE49-F238E27FC236}">
                    <a16:creationId xmlns:a16="http://schemas.microsoft.com/office/drawing/2014/main" id="{8CE011E6-44D2-437B-BEAD-D24D5DF5B9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21340" y="1416751"/>
                <a:ext cx="1836000" cy="697679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578158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5" dur="10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8" dur="10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3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51" dur="10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54" dur="1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0BA88A67-D1A2-4CA5-831B-149E795F647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582400" y="6356350"/>
            <a:ext cx="561975" cy="365125"/>
          </a:xfrm>
        </p:spPr>
        <p:txBody>
          <a:bodyPr/>
          <a:lstStyle/>
          <a:p>
            <a:pPr>
              <a:defRPr/>
            </a:pPr>
            <a:fld id="{98C9975B-9D17-438D-8631-61AD6D3DCFAF}" type="slidenum">
              <a:rPr lang="zh-TW" altLang="en-US" smtClean="0"/>
              <a:pPr>
                <a:defRPr/>
              </a:pPr>
              <a:t>9</a:t>
            </a:fld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5C8F75A-B862-477B-A252-2AE7CFF14283}"/>
              </a:ext>
            </a:extLst>
          </p:cNvPr>
          <p:cNvSpPr/>
          <p:nvPr/>
        </p:nvSpPr>
        <p:spPr>
          <a:xfrm>
            <a:off x="0" y="0"/>
            <a:ext cx="4068000" cy="3438000"/>
          </a:xfrm>
          <a:prstGeom prst="rect">
            <a:avLst/>
          </a:prstGeom>
          <a:solidFill>
            <a:srgbClr val="6DC8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5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發卡機構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B8940B58-9057-43B7-8D16-71D180E95F10}"/>
              </a:ext>
            </a:extLst>
          </p:cNvPr>
          <p:cNvSpPr/>
          <p:nvPr/>
        </p:nvSpPr>
        <p:spPr>
          <a:xfrm>
            <a:off x="4062000" y="0"/>
            <a:ext cx="4068000" cy="34380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5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國際</a:t>
            </a:r>
            <a:endParaRPr lang="en-US" altLang="zh-TW" sz="5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5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信用卡組織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A687A762-5443-4DFD-977D-4FA92EBA3E5A}"/>
              </a:ext>
            </a:extLst>
          </p:cNvPr>
          <p:cNvSpPr/>
          <p:nvPr/>
        </p:nvSpPr>
        <p:spPr>
          <a:xfrm>
            <a:off x="8124000" y="0"/>
            <a:ext cx="4068000" cy="3438000"/>
          </a:xfrm>
          <a:prstGeom prst="rect">
            <a:avLst/>
          </a:prstGeom>
          <a:solidFill>
            <a:srgbClr val="73E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5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收單機構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0C122BD0-5164-4351-A904-7065D783100E}"/>
              </a:ext>
            </a:extLst>
          </p:cNvPr>
          <p:cNvSpPr/>
          <p:nvPr/>
        </p:nvSpPr>
        <p:spPr>
          <a:xfrm>
            <a:off x="6090000" y="3420000"/>
            <a:ext cx="6102000" cy="3438000"/>
          </a:xfrm>
          <a:prstGeom prst="rect">
            <a:avLst/>
          </a:prstGeom>
          <a:solidFill>
            <a:srgbClr val="B36A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5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店家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09B75E86-2C4A-4DBF-9371-FDDE198A04D6}"/>
              </a:ext>
            </a:extLst>
          </p:cNvPr>
          <p:cNvSpPr/>
          <p:nvPr/>
        </p:nvSpPr>
        <p:spPr>
          <a:xfrm>
            <a:off x="0" y="3420000"/>
            <a:ext cx="6102000" cy="3438000"/>
          </a:xfrm>
          <a:prstGeom prst="rect">
            <a:avLst/>
          </a:prstGeom>
          <a:solidFill>
            <a:srgbClr val="FF65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5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持卡人</a:t>
            </a:r>
          </a:p>
        </p:txBody>
      </p:sp>
    </p:spTree>
    <p:extLst>
      <p:ext uri="{BB962C8B-B14F-4D97-AF65-F5344CB8AC3E}">
        <p14:creationId xmlns:p14="http://schemas.microsoft.com/office/powerpoint/2010/main" val="3169963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11464</TotalTime>
  <Words>2118</Words>
  <Application>Microsoft Office PowerPoint</Application>
  <PresentationFormat>寬螢幕</PresentationFormat>
  <Paragraphs>658</Paragraphs>
  <Slides>46</Slides>
  <Notes>30</Notes>
  <HiddenSlides>0</HiddenSlides>
  <MMClips>0</MMClips>
  <ScaleCrop>false</ScaleCrop>
  <HeadingPairs>
    <vt:vector size="6" baseType="variant">
      <vt:variant>
        <vt:lpstr>使用字型</vt:lpstr>
      </vt:variant>
      <vt:variant>
        <vt:i4>12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46</vt:i4>
      </vt:variant>
    </vt:vector>
  </HeadingPairs>
  <TitlesOfParts>
    <vt:vector size="59" baseType="lpstr">
      <vt:lpstr>.PingFangTC-Regular</vt:lpstr>
      <vt:lpstr>.SFUIText</vt:lpstr>
      <vt:lpstr>微軟正黑體</vt:lpstr>
      <vt:lpstr>新細明體</vt:lpstr>
      <vt:lpstr>標楷體</vt:lpstr>
      <vt:lpstr>Arial</vt:lpstr>
      <vt:lpstr>Arial Black</vt:lpstr>
      <vt:lpstr>Arial Rounded MT Bold</vt:lpstr>
      <vt:lpstr>Berlin Sans FB</vt:lpstr>
      <vt:lpstr>Calibri</vt:lpstr>
      <vt:lpstr>Cambria Math</vt:lpstr>
      <vt:lpstr>Comic Sans MS</vt:lpstr>
      <vt:lpstr>Office 佈景主題</vt:lpstr>
      <vt:lpstr>PowerPoint 簡報</vt:lpstr>
      <vt:lpstr>說到信用卡，你想到什麼？</vt:lpstr>
      <vt:lpstr>消費者到店家購物</vt:lpstr>
      <vt:lpstr>PowerPoint 簡報</vt:lpstr>
      <vt:lpstr>你覺得有這麼簡單的事嗎？</vt:lpstr>
      <vt:lpstr>消費者到店家購物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目前有 33 間收單機構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目前有 36 間發卡機構</vt:lpstr>
      <vt:lpstr>PowerPoint 簡報</vt:lpstr>
      <vt:lpstr>發卡總數 – 停卡總數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    發卡機構  都不希望你做這件事</vt:lpstr>
      <vt:lpstr>今天就到此結束！</vt:lpstr>
    </vt:vector>
  </TitlesOfParts>
  <Company>國泰世華銀行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投影片 1</dc:title>
  <dc:creator>nt49178</dc:creator>
  <cp:lastModifiedBy>TH Hung</cp:lastModifiedBy>
  <cp:revision>1092</cp:revision>
  <dcterms:created xsi:type="dcterms:W3CDTF">2016-10-14T03:04:57Z</dcterms:created>
  <dcterms:modified xsi:type="dcterms:W3CDTF">2017-08-11T01:43:27Z</dcterms:modified>
</cp:coreProperties>
</file>